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6" r:id="rId3"/>
    <p:sldId id="258" r:id="rId4"/>
    <p:sldId id="260" r:id="rId5"/>
    <p:sldId id="273" r:id="rId6"/>
    <p:sldId id="277" r:id="rId7"/>
    <p:sldId id="261" r:id="rId8"/>
    <p:sldId id="262" r:id="rId9"/>
    <p:sldId id="279" r:id="rId10"/>
    <p:sldId id="27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7707"/>
    <a:srgbClr val="799AD5"/>
    <a:srgbClr val="FB4005"/>
    <a:srgbClr val="3584CB"/>
    <a:srgbClr val="5B9BD5"/>
    <a:srgbClr val="D4DFF0"/>
    <a:srgbClr val="C0E6EA"/>
    <a:srgbClr val="E5F5F7"/>
    <a:srgbClr val="62C8CE"/>
    <a:srgbClr val="53F3E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936" y="-84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pPr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uudestop\Downloads\act1-2-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uudestop\Downloads\act2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6541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xmlns="" val="60649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Listening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30030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4697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2" y="25323"/>
            <a:ext cx="77832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pictures. Name each of them. Guess if they are mentioned in the listening text.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514" y="1095648"/>
            <a:ext cx="1970995" cy="22422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5046" y="1660989"/>
            <a:ext cx="2844574" cy="1392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2726" y="1583813"/>
            <a:ext cx="3113995" cy="15943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8886" y="3742181"/>
            <a:ext cx="1672319" cy="18738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1" y="3618400"/>
            <a:ext cx="2290082" cy="1815387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54428" y="146923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18" name="Oval 17"/>
          <p:cNvSpPr/>
          <p:nvPr/>
        </p:nvSpPr>
        <p:spPr>
          <a:xfrm>
            <a:off x="2778905" y="1565525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9" name="Oval 18"/>
          <p:cNvSpPr/>
          <p:nvPr/>
        </p:nvSpPr>
        <p:spPr>
          <a:xfrm>
            <a:off x="6082495" y="146923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0" name="Oval 19"/>
          <p:cNvSpPr/>
          <p:nvPr/>
        </p:nvSpPr>
        <p:spPr>
          <a:xfrm>
            <a:off x="1444380" y="409550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4" name="Oval 23"/>
          <p:cNvSpPr/>
          <p:nvPr/>
        </p:nvSpPr>
        <p:spPr>
          <a:xfrm>
            <a:off x="4729026" y="409550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4804" y="5771794"/>
            <a:ext cx="5758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Now listen and check your guesses.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9273" y="3153938"/>
            <a:ext cx="1422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00B050"/>
                </a:solidFill>
              </a:rPr>
              <a:t>bookself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38217" y="3178178"/>
            <a:ext cx="788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sofa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50481" y="3103052"/>
            <a:ext cx="85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desk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17079" y="5354374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clock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38813" y="5354374"/>
            <a:ext cx="1345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window</a:t>
            </a:r>
          </a:p>
        </p:txBody>
      </p:sp>
      <p:pic>
        <p:nvPicPr>
          <p:cNvPr id="26" name="act1-2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6168390" y="5836920"/>
            <a:ext cx="461010" cy="46101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000596" y="6238994"/>
            <a:ext cx="5537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bookshelf, desk, clock, window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119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9" grpId="0"/>
      <p:bldP spid="13" grpId="0"/>
      <p:bldP spid="21" grpId="0"/>
      <p:bldP spid="22" grpId="0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52008"/>
            <a:ext cx="7906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to Mai talking about her house. Tick (</a:t>
            </a:r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T (True) or F (False). </a:t>
            </a:r>
          </a:p>
        </p:txBody>
      </p:sp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1944996"/>
              </p:ext>
            </p:extLst>
          </p:nvPr>
        </p:nvGraphicFramePr>
        <p:xfrm>
          <a:off x="108858" y="1062186"/>
          <a:ext cx="8871856" cy="519473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19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788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42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0886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6562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1.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There</a:t>
                      </a:r>
                      <a:r>
                        <a:rPr lang="en-US" sz="2800" baseline="0" dirty="0"/>
                        <a:t> are four people in Mai’s family.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Mai’s house has</a:t>
                      </a:r>
                      <a:r>
                        <a:rPr lang="en-US" sz="2800" baseline="0" dirty="0"/>
                        <a:t> seven rooms.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The living room</a:t>
                      </a:r>
                      <a:r>
                        <a:rPr lang="en-US" sz="2800" baseline="0" dirty="0"/>
                        <a:t> is next to the kitchen.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In her</a:t>
                      </a:r>
                      <a:r>
                        <a:rPr lang="en-US" sz="2800" baseline="0" dirty="0"/>
                        <a:t> bedroom, there’s a clock on the wall.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She often</a:t>
                      </a:r>
                      <a:r>
                        <a:rPr lang="en-US" sz="2800" baseline="0" dirty="0"/>
                        <a:t> listens to music in her bedroom.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F19805A-7716-4A8C-BCAD-EA4FB3FA869E}"/>
              </a:ext>
            </a:extLst>
          </p:cNvPr>
          <p:cNvSpPr txBox="1"/>
          <p:nvPr/>
        </p:nvSpPr>
        <p:spPr>
          <a:xfrm>
            <a:off x="8405091" y="1548035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5AD23C0-1078-4B60-B34F-6391E89E99B3}"/>
              </a:ext>
            </a:extLst>
          </p:cNvPr>
          <p:cNvSpPr txBox="1"/>
          <p:nvPr/>
        </p:nvSpPr>
        <p:spPr>
          <a:xfrm>
            <a:off x="8405091" y="2434030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C764228-9885-4E84-A4F0-6E3CAB3F8E4D}"/>
              </a:ext>
            </a:extLst>
          </p:cNvPr>
          <p:cNvSpPr txBox="1"/>
          <p:nvPr/>
        </p:nvSpPr>
        <p:spPr>
          <a:xfrm>
            <a:off x="7656946" y="3403611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152918-496F-4106-8317-E33007650968}"/>
              </a:ext>
            </a:extLst>
          </p:cNvPr>
          <p:cNvSpPr txBox="1"/>
          <p:nvPr/>
        </p:nvSpPr>
        <p:spPr>
          <a:xfrm>
            <a:off x="7656946" y="4358205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DFD5BA6-C8CC-427A-85F2-1461275A4DD7}"/>
              </a:ext>
            </a:extLst>
          </p:cNvPr>
          <p:cNvSpPr txBox="1"/>
          <p:nvPr/>
        </p:nvSpPr>
        <p:spPr>
          <a:xfrm>
            <a:off x="8385183" y="5291081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3595E8B-D9DC-4FA3-8C1A-0397C8DFE297}"/>
              </a:ext>
            </a:extLst>
          </p:cNvPr>
          <p:cNvSpPr txBox="1"/>
          <p:nvPr/>
        </p:nvSpPr>
        <p:spPr>
          <a:xfrm>
            <a:off x="827313" y="2000506"/>
            <a:ext cx="5773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There are three people in Mai’s family.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C8EBC68-B3E3-45AD-857A-179C4AD8B7CD}"/>
              </a:ext>
            </a:extLst>
          </p:cNvPr>
          <p:cNvSpPr txBox="1"/>
          <p:nvPr/>
        </p:nvSpPr>
        <p:spPr>
          <a:xfrm>
            <a:off x="827313" y="3002768"/>
            <a:ext cx="4068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Mai’s house has six rooms.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1206156-A180-40AF-B354-C17DE34FCBFD}"/>
              </a:ext>
            </a:extLst>
          </p:cNvPr>
          <p:cNvSpPr txBox="1"/>
          <p:nvPr/>
        </p:nvSpPr>
        <p:spPr>
          <a:xfrm>
            <a:off x="865011" y="5766750"/>
            <a:ext cx="5852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She often reads books in her bedroom.</a:t>
            </a:r>
          </a:p>
        </p:txBody>
      </p:sp>
      <p:sp>
        <p:nvSpPr>
          <p:cNvPr id="16" name="Rounded Rectangle 15">
            <a:hlinkClick r:id="rId5" action="ppaction://hlinksldjump"/>
          </p:cNvPr>
          <p:cNvSpPr/>
          <p:nvPr/>
        </p:nvSpPr>
        <p:spPr>
          <a:xfrm>
            <a:off x="3794160" y="6381264"/>
            <a:ext cx="1555680" cy="386091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Audio script</a:t>
            </a:r>
          </a:p>
        </p:txBody>
      </p:sp>
      <p:pic>
        <p:nvPicPr>
          <p:cNvPr id="17" name="act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768340" y="480060"/>
            <a:ext cx="6286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544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3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C11514E-B568-4EDC-AA1A-6B7D24C74198}"/>
              </a:ext>
            </a:extLst>
          </p:cNvPr>
          <p:cNvGrpSpPr/>
          <p:nvPr/>
        </p:nvGrpSpPr>
        <p:grpSpPr>
          <a:xfrm>
            <a:off x="0" y="0"/>
            <a:ext cx="9144000" cy="6137455"/>
            <a:chOff x="0" y="0"/>
            <a:chExt cx="9144000" cy="613745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93B4FA3A-7C98-4049-9207-F7722E240A55}"/>
                </a:ext>
              </a:extLst>
            </p:cNvPr>
            <p:cNvSpPr/>
            <p:nvPr/>
          </p:nvSpPr>
          <p:spPr>
            <a:xfrm>
              <a:off x="0" y="0"/>
              <a:ext cx="9144000" cy="6137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399A6BE0-9C8A-4C38-B997-ADB4E8B327B7}"/>
                </a:ext>
              </a:extLst>
            </p:cNvPr>
            <p:cNvSpPr txBox="1"/>
            <p:nvPr/>
          </p:nvSpPr>
          <p:spPr>
            <a:xfrm>
              <a:off x="338595" y="720545"/>
              <a:ext cx="8486470" cy="3860416"/>
            </a:xfrm>
            <a:prstGeom prst="rect">
              <a:avLst/>
            </a:prstGeom>
            <a:noFill/>
            <a:ln w="19050">
              <a:solidFill>
                <a:srgbClr val="0FB7BD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My name's Mai. I live in a town house in Ha </a:t>
              </a:r>
              <a:r>
                <a:rPr lang="en-US" sz="2800" b="0" i="0" dirty="0" err="1">
                  <a:solidFill>
                    <a:srgbClr val="333333"/>
                  </a:solidFill>
                  <a:effectLst/>
                </a:rPr>
                <a:t>Noi</a:t>
              </a: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. I live with my parents. There are six rooms in our house: a living room, a kitchen, two bedrooms, and two bathrooms. I love our living room the best because it's bright. It's next to the kitchen. I have my own bedroom. It's small but beautiful. There's a bed, a desk, a chair, and a bookshelf. It also has a big window and a clock on the wall. I often read books in my bedroom.</a:t>
              </a:r>
              <a:endParaRPr lang="en-US" sz="2800" i="0" dirty="0">
                <a:effectLst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CD7D81FC-37DB-4FB5-9734-64BA5B583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8763" y="1"/>
              <a:ext cx="8726747" cy="8259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655EF60-59B4-4757-B066-A4ACC7BA287F}"/>
                </a:ext>
              </a:extLst>
            </p:cNvPr>
            <p:cNvSpPr txBox="1"/>
            <p:nvPr/>
          </p:nvSpPr>
          <p:spPr>
            <a:xfrm>
              <a:off x="3573041" y="135812"/>
              <a:ext cx="19979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AUDIO SCRIPT</a:t>
              </a:r>
            </a:p>
          </p:txBody>
        </p:sp>
      </p:grpSp>
      <p:sp>
        <p:nvSpPr>
          <p:cNvPr id="8" name="Multiplication Sign 7">
            <a:hlinkClick r:id="rId3" action="ppaction://hlinksldjump"/>
            <a:extLst>
              <a:ext uri="{FF2B5EF4-FFF2-40B4-BE49-F238E27FC236}">
                <a16:creationId xmlns:a16="http://schemas.microsoft.com/office/drawing/2014/main" xmlns="" id="{159A5070-05F6-4C54-98F1-7743575FF3DA}"/>
              </a:ext>
            </a:extLst>
          </p:cNvPr>
          <p:cNvSpPr/>
          <p:nvPr/>
        </p:nvSpPr>
        <p:spPr>
          <a:xfrm>
            <a:off x="8209935" y="129441"/>
            <a:ext cx="491613" cy="461665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4884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Writing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59132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0270" y="234029"/>
            <a:ext cx="79034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-28757" y="1242949"/>
            <a:ext cx="9022673" cy="5711057"/>
            <a:chOff x="193701" y="1590291"/>
            <a:chExt cx="8653859" cy="5137079"/>
          </a:xfrm>
        </p:grpSpPr>
        <p:sp>
          <p:nvSpPr>
            <p:cNvPr id="47" name="Rounded Rectangle 46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36117" y="1788127"/>
            <a:ext cx="5728817" cy="470318"/>
            <a:chOff x="363373" y="1262747"/>
            <a:chExt cx="5728817" cy="470318"/>
          </a:xfrm>
        </p:grpSpPr>
        <p:sp>
          <p:nvSpPr>
            <p:cNvPr id="51" name="TextBox 50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Where do you live?</a:t>
              </a:r>
              <a:endParaRPr lang="en-US" sz="2400" i="1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36117" y="3035513"/>
            <a:ext cx="6471767" cy="830997"/>
            <a:chOff x="369902" y="1946149"/>
            <a:chExt cx="6471767" cy="830997"/>
          </a:xfrm>
        </p:grpSpPr>
        <p:sp>
          <p:nvSpPr>
            <p:cNvPr id="54" name="TextBox 53"/>
            <p:cNvSpPr txBox="1"/>
            <p:nvPr/>
          </p:nvSpPr>
          <p:spPr>
            <a:xfrm>
              <a:off x="369902" y="1946149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44733" y="1946149"/>
              <a:ext cx="599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How many rooms are there in your house? What are they</a:t>
              </a:r>
              <a:endParaRPr lang="en-US" sz="2400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36117" y="4872970"/>
            <a:ext cx="6471767" cy="830997"/>
            <a:chOff x="363373" y="4026312"/>
            <a:chExt cx="6471767" cy="830997"/>
          </a:xfrm>
        </p:grpSpPr>
        <p:sp>
          <p:nvSpPr>
            <p:cNvPr id="57" name="TextBox 56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38204" y="4026312"/>
              <a:ext cx="599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Which room do you like the best in your house? Why?</a:t>
              </a:r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V="1">
            <a:off x="1607505" y="268076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1607505" y="435716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1611630" y="6115892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1347547" y="254617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347547" y="4256859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1347547" y="5956662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68355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802676" y="1698171"/>
            <a:ext cx="5312664" cy="5107525"/>
          </a:xfrm>
          <a:prstGeom prst="roundRect">
            <a:avLst>
              <a:gd name="adj" fmla="val 4732"/>
            </a:avLst>
          </a:prstGeom>
          <a:noFill/>
          <a:ln>
            <a:solidFill>
              <a:srgbClr val="A67B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4" y="0"/>
            <a:ext cx="9144000" cy="1578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31846"/>
            <a:ext cx="757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an email to Mira, your pen friend. Tell her about your house. Use the answers to the questions in </a:t>
            </a:r>
            <a:r>
              <a:rPr lang="en-US" sz="24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2035632" y="4037119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2035632" y="4453102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035632" y="4853697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5216" y="1578429"/>
            <a:ext cx="5407584" cy="583083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1907616" y="2404264"/>
            <a:ext cx="512064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907616" y="2698178"/>
            <a:ext cx="512064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907616" y="2087336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To: mira@webmail.com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07616" y="2366086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Subject: My house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616" y="2702107"/>
            <a:ext cx="4855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Hi Mira,</a:t>
            </a:r>
          </a:p>
          <a:p>
            <a:r>
              <a:rPr lang="en-US" sz="2400"/>
              <a:t>Thanks for you email. Now I’ll tell you about my house.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616" y="6380813"/>
            <a:ext cx="4991100" cy="42488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907616" y="5037591"/>
            <a:ext cx="4855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What about you? Where do you live? Tell me in your next email.</a:t>
            </a:r>
          </a:p>
          <a:p>
            <a:r>
              <a:rPr lang="en-US" sz="2400"/>
              <a:t>All the best,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2071448" y="6301757"/>
            <a:ext cx="4572000" cy="0"/>
          </a:xfrm>
          <a:prstGeom prst="line">
            <a:avLst/>
          </a:prstGeom>
          <a:ln w="9525">
            <a:solidFill>
              <a:srgbClr val="A67B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8135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0" y="0"/>
            <a:ext cx="90360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latin typeface="Arial" charset="0"/>
                <a:cs typeface="Arial" charset="0"/>
              </a:rPr>
              <a:t>Suggested correct version of the e-mail.</a:t>
            </a: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9913"/>
            <a:ext cx="915987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95536" y="2757388"/>
            <a:ext cx="8424936" cy="39908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Hi </a:t>
            </a:r>
            <a:r>
              <a:rPr lang="en-US" sz="2500" b="1" dirty="0" smtClean="0">
                <a:latin typeface="Arial" pitchFamily="34" charset="0"/>
                <a:cs typeface="Arial" pitchFamily="34" charset="0"/>
              </a:rPr>
              <a:t>Mira.</a:t>
            </a:r>
            <a:endParaRPr lang="en-US" sz="2500" b="1" dirty="0">
              <a:latin typeface="Arial" pitchFamily="34" charset="0"/>
              <a:cs typeface="Arial" pitchFamily="34" charset="0"/>
            </a:endParaRPr>
          </a:p>
          <a:p>
            <a:pPr algn="just" eaLnBrk="1" fontAlgn="auto" hangingPunct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500" b="1" spc="-50" dirty="0">
                <a:latin typeface="Arial" pitchFamily="34" charset="0"/>
                <a:cs typeface="Arial" pitchFamily="34" charset="0"/>
              </a:rPr>
              <a:t>Thank for your email. Now, I’ll tell you about my house. I live with my parents and younger brother in a town house. It's big. There are six rooms: a living room, a kitchen, two bedrooms and two bathrooms. I like my bedroom best. We're moving to an apartment soon.</a:t>
            </a:r>
          </a:p>
          <a:p>
            <a:pPr algn="just" eaLnBrk="1" fontAlgn="auto" hangingPunct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What about you? Where do you live? Tell me in your next e-mail.</a:t>
            </a:r>
          </a:p>
          <a:p>
            <a:pPr algn="just" eaLnBrk="1" fontAlgn="auto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Best wishes,</a:t>
            </a:r>
          </a:p>
          <a:p>
            <a:pPr algn="just" eaLnBrk="1" fontAlgn="auto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500" b="1" dirty="0">
                <a:ln>
                  <a:solidFill>
                    <a:srgbClr val="FF0000"/>
                  </a:solidFill>
                </a:ln>
                <a:latin typeface="Arial" pitchFamily="34" charset="0"/>
                <a:cs typeface="Arial" pitchFamily="34" charset="0"/>
              </a:rPr>
              <a:t>Mi</a:t>
            </a:r>
            <a:r>
              <a:rPr lang="en-US" sz="25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1749" name="Rectangle 3"/>
          <p:cNvSpPr>
            <a:spLocks noChangeArrowheads="1"/>
          </p:cNvSpPr>
          <p:nvPr/>
        </p:nvSpPr>
        <p:spPr bwMode="auto">
          <a:xfrm>
            <a:off x="385763" y="1857375"/>
            <a:ext cx="32496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b="1">
                <a:solidFill>
                  <a:srgbClr val="000099"/>
                </a:solidFill>
                <a:latin typeface="Arial" charset="0"/>
                <a:cs typeface="Arial" charset="0"/>
              </a:rPr>
              <a:t>From: mi@fastmail.com</a:t>
            </a:r>
          </a:p>
          <a:p>
            <a:pPr algn="just" eaLnBrk="1" hangingPunct="1"/>
            <a:r>
              <a:rPr lang="en-US" b="1">
                <a:solidFill>
                  <a:srgbClr val="000099"/>
                </a:solidFill>
                <a:latin typeface="Arial" charset="0"/>
                <a:cs typeface="Arial" charset="0"/>
              </a:rPr>
              <a:t>To: sophia@quickmail.com</a:t>
            </a:r>
          </a:p>
          <a:p>
            <a:pPr algn="just" eaLnBrk="1" hangingPunct="1"/>
            <a:r>
              <a:rPr lang="en-US" b="1">
                <a:solidFill>
                  <a:srgbClr val="000099"/>
                </a:solidFill>
                <a:latin typeface="Arial" charset="0"/>
                <a:cs typeface="Arial" charset="0"/>
              </a:rPr>
              <a:t>Subject: My house.</a:t>
            </a:r>
            <a:endParaRPr lang="en-US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1178</TotalTime>
  <Words>469</Words>
  <Application>Microsoft Office PowerPoint</Application>
  <PresentationFormat>On-screen Show (4:3)</PresentationFormat>
  <Paragraphs>62</Paragraphs>
  <Slides>10</Slides>
  <Notes>0</Notes>
  <HiddenSlides>1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Windows</cp:lastModifiedBy>
  <cp:revision>91</cp:revision>
  <dcterms:created xsi:type="dcterms:W3CDTF">2020-12-09T02:04:09Z</dcterms:created>
  <dcterms:modified xsi:type="dcterms:W3CDTF">2021-08-03T13:21:33Z</dcterms:modified>
</cp:coreProperties>
</file>