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77" r:id="rId3"/>
    <p:sldId id="276" r:id="rId4"/>
    <p:sldId id="268" r:id="rId5"/>
    <p:sldId id="258" r:id="rId6"/>
    <p:sldId id="272" r:id="rId7"/>
    <p:sldId id="273" r:id="rId8"/>
    <p:sldId id="274" r:id="rId9"/>
    <p:sldId id="261" r:id="rId10"/>
    <p:sldId id="270" r:id="rId11"/>
    <p:sldId id="280" r:id="rId12"/>
    <p:sldId id="279" r:id="rId13"/>
    <p:sldId id="262" r:id="rId14"/>
    <p:sldId id="275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88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DE3FF"/>
    <a:srgbClr val="AFDDFF"/>
    <a:srgbClr val="EAF2FA"/>
    <a:srgbClr val="1D9EFF"/>
    <a:srgbClr val="9CDDE0"/>
    <a:srgbClr val="79D1D5"/>
    <a:srgbClr val="A3E7FF"/>
    <a:srgbClr val="F16649"/>
    <a:srgbClr val="0D9FA3"/>
    <a:srgbClr val="0FB7B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015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-936" y="-84"/>
      </p:cViewPr>
      <p:guideLst>
        <p:guide orient="horz" pos="1488"/>
        <p:guide pos="29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504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pPr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uudestop\Downloads\Unit%203-20210804T083352Z-001\Unit%203%20-%20A%20CLOS&#7866;%20LOOK%201\Unit%203%20-%20A%20CLOS&#7866;%20LOOK%201\Luy&#7879;n%20ph&#225;t%20&#226;m%20ti&#7871;ng%20Anh%20-%20B&#224;i%2033%20-%20Ph&#7909;%20&#226;m%20-p-%20v&#224;%20-b-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uudestop\Downloads\Unit%203-20210804T083352Z-001\Unit%203%20-%20A%20CLOS&#7866;%20LOOK%201\Unit%203%20-%20A%20CLOS&#7866;%20LOOK%201\act4.mp3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uudestop\Downloads\Unit%203-20210804T083352Z-001\Unit%203%20-%20A%20CLOS&#7866;%20LOOK%201\Unit%203%20-%20A%20CLOS&#7866;%20LOOK%201\act5.mp3" TargetMode="Externa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8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229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370438" y="2215065"/>
            <a:ext cx="4403125" cy="2458647"/>
            <a:chOff x="2315573" y="1811975"/>
            <a:chExt cx="4403125" cy="2458647"/>
          </a:xfrm>
        </p:grpSpPr>
        <p:grpSp>
          <p:nvGrpSpPr>
            <p:cNvPr id="12" name="Group 11"/>
            <p:cNvGrpSpPr/>
            <p:nvPr/>
          </p:nvGrpSpPr>
          <p:grpSpPr>
            <a:xfrm>
              <a:off x="2315573" y="1811975"/>
              <a:ext cx="4403125" cy="820491"/>
              <a:chOff x="2321677" y="1811975"/>
              <a:chExt cx="4403125" cy="820491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09822" y="1811975"/>
                <a:ext cx="3514980" cy="768902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321677" y="1854855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2796464" y="2835991"/>
              <a:ext cx="3557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>
                  <a:solidFill>
                    <a:srgbClr val="0084B1"/>
                  </a:solidFill>
                </a:rPr>
                <a:t>Pronunciation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474482" y="3685847"/>
              <a:ext cx="40853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/>
                <a:t>/b/ and /p/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36000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Luyện phát âm tiếng Anh - Bài 33 - Phụ âm -p- và -b-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2910" y="331470"/>
            <a:ext cx="8446770" cy="652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000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-76200" y="-95250"/>
            <a:ext cx="9269413" cy="769938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 w="9525">
            <a:solidFill>
              <a:srgbClr val="FFCC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en-US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Pronunciation of  /b/ and /p/ sounds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674688"/>
            <a:ext cx="9269413" cy="12001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7200" b="1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/</a:t>
            </a:r>
            <a:r>
              <a:rPr lang="en-US" altLang="en-US" sz="6000" b="1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b/:clap one time</a:t>
            </a:r>
            <a:endParaRPr lang="en-US" altLang="en-US" sz="7200" b="1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Times New Roman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1903413"/>
            <a:ext cx="9269413" cy="12001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7200" b="1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/</a:t>
            </a:r>
            <a:r>
              <a:rPr lang="en-US" altLang="en-US" sz="6000" b="1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p/:clap two times</a:t>
            </a:r>
            <a:endParaRPr lang="en-US" altLang="en-US" sz="7200" b="1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Times New Roman" pitchFamily="18" charset="0"/>
            </a:endParaRPr>
          </a:p>
        </p:txBody>
      </p:sp>
      <p:pic>
        <p:nvPicPr>
          <p:cNvPr id="9223" name="Picture 7" descr="https://lh5.ggpht.com/_6GjjlaxGc_WwgCJAwYCCCIXNJ1gs5I3dfNcojPFcOE7fQYaLp7W32nqtd70Mp72og=w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3975" y="73183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https://lh5.ggpht.com/_6GjjlaxGc_WwgCJAwYCCCIXNJ1gs5I3dfNcojPFcOE7fQYaLp7W32nqtd70Mp72og=w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0" y="1960563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https://lh5.ggpht.com/_6GjjlaxGc_WwgCJAwYCCCIXNJ1gs5I3dfNcojPFcOE7fQYaLp7W32nqtd70Mp72og=w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27825" y="1960563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 animBg="1" autoUpdateAnimBg="0"/>
      <p:bldP spid="6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1802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07403" y="178042"/>
            <a:ext cx="81538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and circle the words you hear. Then repeat.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92446397"/>
              </p:ext>
            </p:extLst>
          </p:nvPr>
        </p:nvGraphicFramePr>
        <p:xfrm>
          <a:off x="1466070" y="1831826"/>
          <a:ext cx="6211861" cy="39116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8835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686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596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82320">
                <a:tc>
                  <a:txBody>
                    <a:bodyPr/>
                    <a:lstStyle/>
                    <a:p>
                      <a:pPr algn="ctr"/>
                      <a:endParaRPr lang="en-US" sz="2800" b="1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/>
                        <a:t>/b/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/>
                        <a:t>/p/</a:t>
                      </a:r>
                      <a:endParaRPr lang="en-US" sz="2800" b="1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2320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0070C0"/>
                          </a:solidFill>
                        </a:rPr>
                        <a:t>1.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/>
                        <a:t>big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/>
                        <a:t>pig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82320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0070C0"/>
                          </a:solidFill>
                        </a:rPr>
                        <a:t>2.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/>
                        <a:t>bear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/>
                        <a:t>pear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82320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0070C0"/>
                          </a:solidFill>
                        </a:rPr>
                        <a:t>3.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/>
                        <a:t>buy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/>
                        <a:t>pie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82320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0070C0"/>
                          </a:solidFill>
                        </a:rPr>
                        <a:t>4.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/>
                        <a:t>robe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/>
                        <a:t>rope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xmlns="" id="{F6D4362B-201F-421A-A4E2-B12E42DFC016}"/>
              </a:ext>
            </a:extLst>
          </p:cNvPr>
          <p:cNvSpPr/>
          <p:nvPr/>
        </p:nvSpPr>
        <p:spPr>
          <a:xfrm>
            <a:off x="5872480" y="3482826"/>
            <a:ext cx="944880" cy="6096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F2B1730A-BA9C-4F5D-84AC-5F33C1196E11}"/>
              </a:ext>
            </a:extLst>
          </p:cNvPr>
          <p:cNvSpPr/>
          <p:nvPr/>
        </p:nvSpPr>
        <p:spPr>
          <a:xfrm>
            <a:off x="3180080" y="4265146"/>
            <a:ext cx="944880" cy="6096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3AEDE24F-8BB5-48A7-8772-3DB28A55C085}"/>
              </a:ext>
            </a:extLst>
          </p:cNvPr>
          <p:cNvSpPr/>
          <p:nvPr/>
        </p:nvSpPr>
        <p:spPr>
          <a:xfrm>
            <a:off x="5872480" y="5057626"/>
            <a:ext cx="944880" cy="6096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600F1DAB-C59C-431D-800C-E1E132D83382}"/>
              </a:ext>
            </a:extLst>
          </p:cNvPr>
          <p:cNvSpPr/>
          <p:nvPr/>
        </p:nvSpPr>
        <p:spPr>
          <a:xfrm>
            <a:off x="5872480" y="2715746"/>
            <a:ext cx="944880" cy="6096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act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059930" y="937260"/>
            <a:ext cx="541020" cy="54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813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8281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1802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994" y="138671"/>
            <a:ext cx="587409" cy="5538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07403" y="178042"/>
            <a:ext cx="81538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Listen. Then practise the chant. Notice the rhyme.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303308" y="1294372"/>
            <a:ext cx="6537384" cy="5563628"/>
            <a:chOff x="1082785" y="1066800"/>
            <a:chExt cx="6673968" cy="580936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82785" y="1066800"/>
              <a:ext cx="6673968" cy="5809364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2372216" y="1614123"/>
              <a:ext cx="4234543" cy="4381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600" b="1" dirty="0"/>
                <a:t>We’re having a picnic  </a:t>
              </a:r>
            </a:p>
            <a:p>
              <a:pPr>
                <a:lnSpc>
                  <a:spcPct val="120000"/>
                </a:lnSpc>
              </a:pPr>
              <a:r>
                <a:rPr lang="en-US" sz="2600" b="1" dirty="0"/>
                <a:t>We’re having a picnic</a:t>
              </a:r>
            </a:p>
            <a:p>
              <a:pPr>
                <a:lnSpc>
                  <a:spcPct val="120000"/>
                </a:lnSpc>
              </a:pPr>
              <a:r>
                <a:rPr lang="en-US" sz="2600" b="1" dirty="0"/>
                <a:t>Fun! Fun! Fun!</a:t>
              </a:r>
            </a:p>
            <a:p>
              <a:pPr>
                <a:lnSpc>
                  <a:spcPct val="120000"/>
                </a:lnSpc>
              </a:pPr>
              <a:r>
                <a:rPr lang="en-US" sz="2600" b="1" dirty="0"/>
                <a:t>We’re bringing some biscuits  </a:t>
              </a:r>
            </a:p>
            <a:p>
              <a:pPr>
                <a:lnSpc>
                  <a:spcPct val="120000"/>
                </a:lnSpc>
              </a:pPr>
              <a:r>
                <a:rPr lang="en-US" sz="2600" b="1" dirty="0"/>
                <a:t>We’re bringing some biscuits  </a:t>
              </a:r>
            </a:p>
            <a:p>
              <a:pPr>
                <a:lnSpc>
                  <a:spcPct val="120000"/>
                </a:lnSpc>
              </a:pPr>
              <a:r>
                <a:rPr lang="en-US" sz="2600" b="1" dirty="0"/>
                <a:t>Yum! Yum! Yum!</a:t>
              </a:r>
            </a:p>
            <a:p>
              <a:pPr>
                <a:lnSpc>
                  <a:spcPct val="120000"/>
                </a:lnSpc>
              </a:pPr>
              <a:r>
                <a:rPr lang="en-US" sz="2600" b="1" dirty="0"/>
                <a:t>We’re playing together  </a:t>
              </a:r>
            </a:p>
            <a:p>
              <a:pPr>
                <a:lnSpc>
                  <a:spcPct val="120000"/>
                </a:lnSpc>
              </a:pPr>
              <a:r>
                <a:rPr lang="en-US" sz="2600" b="1" dirty="0"/>
                <a:t>We’re playing together  </a:t>
              </a:r>
            </a:p>
            <a:p>
              <a:pPr>
                <a:lnSpc>
                  <a:spcPct val="120000"/>
                </a:lnSpc>
              </a:pPr>
              <a:r>
                <a:rPr lang="en-US" sz="2600" b="1" dirty="0"/>
                <a:t>Hurrah! Hurrah! Hurrah!</a:t>
              </a:r>
            </a:p>
          </p:txBody>
        </p:sp>
      </p:grpSp>
      <p:pic>
        <p:nvPicPr>
          <p:cNvPr id="9" name="act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962900" y="1188720"/>
            <a:ext cx="632460" cy="6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291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63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49" y="19902"/>
            <a:ext cx="9095102" cy="6803136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879C85B-8CF1-467C-90E2-2EFA7DD634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0066" y="3490844"/>
            <a:ext cx="1327361" cy="1862055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CA8DCC60-7CC6-4BB5-93C9-B6ABD7122B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3147" y="3490392"/>
            <a:ext cx="1319185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2953C47D-F5F3-4C8B-95AB-CB1D25CCA4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40482" y="3494196"/>
            <a:ext cx="1323683" cy="185535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F3DF6CF5-0997-49BE-A637-2641803BF9F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03180" y="3490390"/>
            <a:ext cx="1329112" cy="186296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10B541C0-B76C-43AB-9EAF-B49801DFF85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1900" y="3490391"/>
            <a:ext cx="1329112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</p:spTree>
    <p:extLst>
      <p:ext uri="{BB962C8B-B14F-4D97-AF65-F5344CB8AC3E}">
        <p14:creationId xmlns:p14="http://schemas.microsoft.com/office/powerpoint/2010/main" xmlns="" val="50248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7.40741E-7 L -0.07878 -7.40741E-7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7.40741E-7 L -0.07878 -7.40741E-7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4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9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Arrow Connector 17"/>
          <p:cNvCxnSpPr/>
          <p:nvPr/>
        </p:nvCxnSpPr>
        <p:spPr>
          <a:xfrm flipV="1">
            <a:off x="5416550" y="1871663"/>
            <a:ext cx="885825" cy="6461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4529138" y="1676400"/>
            <a:ext cx="1587" cy="8016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>
            <a:off x="2390775" y="2222500"/>
            <a:ext cx="957263" cy="5492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4" idx="2"/>
          </p:cNvCxnSpPr>
          <p:nvPr/>
        </p:nvCxnSpPr>
        <p:spPr>
          <a:xfrm rot="10800000">
            <a:off x="1760538" y="3308350"/>
            <a:ext cx="121126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 flipV="1">
            <a:off x="2390775" y="3873500"/>
            <a:ext cx="1266825" cy="11207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4529138" y="4117975"/>
            <a:ext cx="1587" cy="10636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14" idx="5"/>
          </p:cNvCxnSpPr>
          <p:nvPr/>
        </p:nvCxnSpPr>
        <p:spPr>
          <a:xfrm rot="16200000" flipH="1">
            <a:off x="5939632" y="3879056"/>
            <a:ext cx="1162050" cy="1144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14" idx="6"/>
          </p:cNvCxnSpPr>
          <p:nvPr/>
        </p:nvCxnSpPr>
        <p:spPr>
          <a:xfrm>
            <a:off x="6459538" y="3309938"/>
            <a:ext cx="801687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9" descr="imageScal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0488" y="3497263"/>
            <a:ext cx="96996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8" descr="imageScal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8050" y="5500688"/>
            <a:ext cx="936625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 descr="imageScal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609975"/>
            <a:ext cx="110807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6" descr="imageScal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5562600"/>
            <a:ext cx="9191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7" descr="imageScale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62400" y="5562600"/>
            <a:ext cx="88582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 descr="imageScaler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494588" y="1504950"/>
            <a:ext cx="931862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3" descr="imageScaler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52888" y="134938"/>
            <a:ext cx="9556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4" descr="imageScaler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1838" y="1828800"/>
            <a:ext cx="7921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200400" y="2743200"/>
            <a:ext cx="309562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4400" b="1">
                <a:solidFill>
                  <a:srgbClr val="C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Parts of the body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03414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16356" y="170286"/>
            <a:ext cx="66531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Unit 3: MY FRIENDS- A closer look 1</a:t>
            </a:r>
            <a:endParaRPr lang="en-US" sz="28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498016" y="2955706"/>
            <a:ext cx="2234504" cy="1910753"/>
            <a:chOff x="1462289" y="1774371"/>
            <a:chExt cx="2113206" cy="1807029"/>
          </a:xfrm>
        </p:grpSpPr>
        <p:sp>
          <p:nvSpPr>
            <p:cNvPr id="4" name="Rounded Rectangle 3"/>
            <p:cNvSpPr/>
            <p:nvPr/>
          </p:nvSpPr>
          <p:spPr>
            <a:xfrm>
              <a:off x="1462289" y="1774371"/>
              <a:ext cx="2113206" cy="1807029"/>
            </a:xfrm>
            <a:prstGeom prst="roundRect">
              <a:avLst>
                <a:gd name="adj" fmla="val 13655"/>
              </a:avLst>
            </a:prstGeom>
            <a:solidFill>
              <a:srgbClr val="A3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62289" y="2111830"/>
              <a:ext cx="2113205" cy="1469570"/>
            </a:xfrm>
            <a:prstGeom prst="roundRect">
              <a:avLst/>
            </a:prstGeom>
          </p:spPr>
        </p:pic>
      </p:grpSp>
      <p:grpSp>
        <p:nvGrpSpPr>
          <p:cNvPr id="13" name="Group 28"/>
          <p:cNvGrpSpPr/>
          <p:nvPr/>
        </p:nvGrpSpPr>
        <p:grpSpPr>
          <a:xfrm>
            <a:off x="6164857" y="4305696"/>
            <a:ext cx="2285724" cy="1928610"/>
            <a:chOff x="1462289" y="1774371"/>
            <a:chExt cx="2161645" cy="1823917"/>
          </a:xfrm>
        </p:grpSpPr>
        <p:sp>
          <p:nvSpPr>
            <p:cNvPr id="31" name="Rounded Rectangle 30"/>
            <p:cNvSpPr/>
            <p:nvPr/>
          </p:nvSpPr>
          <p:spPr>
            <a:xfrm>
              <a:off x="1462289" y="1774371"/>
              <a:ext cx="2113206" cy="1807029"/>
            </a:xfrm>
            <a:prstGeom prst="roundRect">
              <a:avLst>
                <a:gd name="adj" fmla="val 13655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62289" y="1791259"/>
              <a:ext cx="2161645" cy="1807029"/>
            </a:xfrm>
            <a:prstGeom prst="roundRect">
              <a:avLst/>
            </a:prstGeom>
          </p:spPr>
        </p:pic>
      </p:grpSp>
      <p:grpSp>
        <p:nvGrpSpPr>
          <p:cNvPr id="15" name="Group 33"/>
          <p:cNvGrpSpPr/>
          <p:nvPr/>
        </p:nvGrpSpPr>
        <p:grpSpPr>
          <a:xfrm>
            <a:off x="6060746" y="3849272"/>
            <a:ext cx="2234504" cy="1978955"/>
            <a:chOff x="1462289" y="1774371"/>
            <a:chExt cx="2113206" cy="1871529"/>
          </a:xfrm>
        </p:grpSpPr>
        <p:sp>
          <p:nvSpPr>
            <p:cNvPr id="36" name="Rounded Rectangle 35"/>
            <p:cNvSpPr/>
            <p:nvPr/>
          </p:nvSpPr>
          <p:spPr>
            <a:xfrm>
              <a:off x="1462289" y="1774371"/>
              <a:ext cx="2113206" cy="1807029"/>
            </a:xfrm>
            <a:prstGeom prst="roundRect">
              <a:avLst>
                <a:gd name="adj" fmla="val 13655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05759" y="1825847"/>
              <a:ext cx="1344002" cy="1820053"/>
            </a:xfrm>
            <a:prstGeom prst="roundRect">
              <a:avLst/>
            </a:prstGeom>
          </p:spPr>
        </p:pic>
      </p:grpSp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9964" y="3828773"/>
            <a:ext cx="2455723" cy="1791818"/>
          </a:xfrm>
          <a:prstGeom prst="round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6F70F5CA-8B9A-4C4A-81D8-99A27C4CFE4F}"/>
              </a:ext>
            </a:extLst>
          </p:cNvPr>
          <p:cNvSpPr txBox="1"/>
          <p:nvPr/>
        </p:nvSpPr>
        <p:spPr>
          <a:xfrm>
            <a:off x="3657600" y="1531620"/>
            <a:ext cx="1485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</a:rPr>
              <a:t>Chăm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chỉ</a:t>
            </a:r>
            <a:endParaRPr lang="en-US" sz="2400" dirty="0"/>
          </a:p>
        </p:txBody>
      </p:sp>
      <p:grpSp>
        <p:nvGrpSpPr>
          <p:cNvPr id="25" name="Group 54"/>
          <p:cNvGrpSpPr/>
          <p:nvPr/>
        </p:nvGrpSpPr>
        <p:grpSpPr>
          <a:xfrm>
            <a:off x="542772" y="2186300"/>
            <a:ext cx="2329382" cy="461665"/>
            <a:chOff x="3233058" y="1690562"/>
            <a:chExt cx="1597432" cy="461665"/>
          </a:xfrm>
        </p:grpSpPr>
        <p:sp>
          <p:nvSpPr>
            <p:cNvPr id="56" name="Rounded Rectangle 55"/>
            <p:cNvSpPr/>
            <p:nvPr/>
          </p:nvSpPr>
          <p:spPr>
            <a:xfrm>
              <a:off x="3233058" y="1700905"/>
              <a:ext cx="1344392" cy="389152"/>
            </a:xfrm>
            <a:prstGeom prst="roundRect">
              <a:avLst>
                <a:gd name="adj" fmla="val 49416"/>
              </a:avLst>
            </a:prstGeom>
            <a:solidFill>
              <a:srgbClr val="9C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303812" y="1690562"/>
              <a:ext cx="1526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0070C0"/>
                  </a:solidFill>
                </a:rPr>
                <a:t>2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. </a:t>
              </a:r>
              <a:r>
                <a:rPr lang="en-US" sz="2400" b="1" dirty="0" smtClean="0"/>
                <a:t>c</a:t>
              </a:r>
              <a:r>
                <a:rPr lang="en-US" sz="2400" dirty="0" smtClean="0"/>
                <a:t>aring (</a:t>
              </a:r>
              <a:r>
                <a:rPr lang="en-US" sz="2400" dirty="0" err="1" smtClean="0"/>
                <a:t>adj</a:t>
              </a:r>
              <a:r>
                <a:rPr lang="en-US" sz="2400" dirty="0" smtClean="0"/>
                <a:t>)</a:t>
              </a:r>
              <a:endParaRPr lang="en-US" sz="2400" dirty="0"/>
            </a:p>
          </p:txBody>
        </p:sp>
      </p:grpSp>
      <p:grpSp>
        <p:nvGrpSpPr>
          <p:cNvPr id="26" name="Group 51"/>
          <p:cNvGrpSpPr/>
          <p:nvPr/>
        </p:nvGrpSpPr>
        <p:grpSpPr>
          <a:xfrm>
            <a:off x="582930" y="2754630"/>
            <a:ext cx="1988820" cy="800219"/>
            <a:chOff x="3180603" y="1653329"/>
            <a:chExt cx="1396847" cy="800219"/>
          </a:xfrm>
        </p:grpSpPr>
        <p:sp>
          <p:nvSpPr>
            <p:cNvPr id="53" name="Rounded Rectangle 52"/>
            <p:cNvSpPr/>
            <p:nvPr/>
          </p:nvSpPr>
          <p:spPr>
            <a:xfrm>
              <a:off x="3233058" y="1700905"/>
              <a:ext cx="1344392" cy="389152"/>
            </a:xfrm>
            <a:prstGeom prst="roundRect">
              <a:avLst>
                <a:gd name="adj" fmla="val 49416"/>
              </a:avLst>
            </a:prstGeom>
            <a:solidFill>
              <a:srgbClr val="9C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180603" y="1653329"/>
              <a:ext cx="1396847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0070C0"/>
                  </a:solidFill>
                </a:rPr>
                <a:t>3. </a:t>
              </a:r>
              <a:r>
                <a:rPr lang="en-US" sz="2400" b="1" dirty="0" smtClean="0"/>
                <a:t>f</a:t>
              </a:r>
              <a:r>
                <a:rPr lang="en-US" sz="2400" dirty="0" smtClean="0"/>
                <a:t>unny (</a:t>
              </a:r>
              <a:r>
                <a:rPr lang="en-US" sz="2400" dirty="0" err="1" smtClean="0"/>
                <a:t>adj</a:t>
              </a:r>
              <a:r>
                <a:rPr lang="en-US" sz="2400" dirty="0" smtClean="0"/>
                <a:t>)</a:t>
              </a:r>
            </a:p>
            <a:p>
              <a:endParaRPr lang="en-US" sz="2200" dirty="0"/>
            </a:p>
          </p:txBody>
        </p:sp>
      </p:grpSp>
      <p:grpSp>
        <p:nvGrpSpPr>
          <p:cNvPr id="27" name="Group 48"/>
          <p:cNvGrpSpPr/>
          <p:nvPr/>
        </p:nvGrpSpPr>
        <p:grpSpPr>
          <a:xfrm rot="360000">
            <a:off x="542955" y="3380585"/>
            <a:ext cx="2440545" cy="800219"/>
            <a:chOff x="1130465" y="3221277"/>
            <a:chExt cx="1899894" cy="800219"/>
          </a:xfrm>
        </p:grpSpPr>
        <p:sp>
          <p:nvSpPr>
            <p:cNvPr id="50" name="Rounded Rectangle 49"/>
            <p:cNvSpPr/>
            <p:nvPr/>
          </p:nvSpPr>
          <p:spPr>
            <a:xfrm rot="21240000">
              <a:off x="1130465" y="3347023"/>
              <a:ext cx="1785263" cy="389152"/>
            </a:xfrm>
            <a:prstGeom prst="roundRect">
              <a:avLst>
                <a:gd name="adj" fmla="val 49416"/>
              </a:avLst>
            </a:prstGeom>
            <a:solidFill>
              <a:srgbClr val="9C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/>
            <p:cNvSpPr txBox="1"/>
            <p:nvPr/>
          </p:nvSpPr>
          <p:spPr>
            <a:xfrm rot="21240000">
              <a:off x="1207521" y="3221277"/>
              <a:ext cx="182283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0070C0"/>
                  </a:solidFill>
                </a:rPr>
                <a:t>4</a:t>
              </a:r>
              <a:r>
                <a:rPr lang="en-US" sz="2400" b="1" dirty="0" smtClean="0">
                  <a:solidFill>
                    <a:srgbClr val="0070C0"/>
                  </a:solidFill>
                </a:rPr>
                <a:t>.</a:t>
              </a:r>
              <a:r>
                <a:rPr lang="en-US" sz="2400" b="1" dirty="0" smtClean="0"/>
                <a:t> c</a:t>
              </a:r>
              <a:r>
                <a:rPr lang="en-US" sz="2400" dirty="0" smtClean="0"/>
                <a:t>onfident (</a:t>
              </a:r>
              <a:r>
                <a:rPr lang="en-US" sz="2400" dirty="0" err="1" smtClean="0"/>
                <a:t>adj</a:t>
              </a:r>
              <a:r>
                <a:rPr lang="en-US" sz="2400" dirty="0" smtClean="0"/>
                <a:t>)</a:t>
              </a:r>
            </a:p>
            <a:p>
              <a:endParaRPr lang="en-US" sz="2200" dirty="0"/>
            </a:p>
          </p:txBody>
        </p:sp>
      </p:grpSp>
      <p:grpSp>
        <p:nvGrpSpPr>
          <p:cNvPr id="28" name="Group 47"/>
          <p:cNvGrpSpPr/>
          <p:nvPr/>
        </p:nvGrpSpPr>
        <p:grpSpPr>
          <a:xfrm>
            <a:off x="537210" y="1543050"/>
            <a:ext cx="3360420" cy="495956"/>
            <a:chOff x="3241586" y="1795132"/>
            <a:chExt cx="2393149" cy="495956"/>
          </a:xfrm>
        </p:grpSpPr>
        <p:sp>
          <p:nvSpPr>
            <p:cNvPr id="8" name="Rounded Rectangle 7"/>
            <p:cNvSpPr/>
            <p:nvPr/>
          </p:nvSpPr>
          <p:spPr>
            <a:xfrm>
              <a:off x="3241586" y="1795132"/>
              <a:ext cx="2205996" cy="468630"/>
            </a:xfrm>
            <a:prstGeom prst="roundRect">
              <a:avLst>
                <a:gd name="adj" fmla="val 49416"/>
              </a:avLst>
            </a:prstGeom>
            <a:solidFill>
              <a:srgbClr val="9C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287305" y="1829423"/>
              <a:ext cx="2347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0070C0"/>
                  </a:solidFill>
                </a:rPr>
                <a:t>1. </a:t>
              </a:r>
              <a:r>
                <a:rPr lang="en-US" sz="2400" dirty="0"/>
                <a:t>hard </a:t>
              </a:r>
              <a:r>
                <a:rPr lang="en-US" sz="2400" dirty="0" smtClean="0"/>
                <a:t>– working (</a:t>
              </a:r>
              <a:r>
                <a:rPr lang="en-US" sz="2400" dirty="0" err="1" smtClean="0"/>
                <a:t>adj</a:t>
              </a:r>
              <a:r>
                <a:rPr lang="en-US" sz="2400" dirty="0" smtClean="0"/>
                <a:t>)</a:t>
              </a:r>
              <a:endParaRPr lang="en-US" sz="2400" dirty="0"/>
            </a:p>
          </p:txBody>
        </p:sp>
      </p:grpSp>
      <p:sp>
        <p:nvSpPr>
          <p:cNvPr id="79" name="Rectangle 78"/>
          <p:cNvSpPr/>
          <p:nvPr/>
        </p:nvSpPr>
        <p:spPr>
          <a:xfrm>
            <a:off x="243252" y="832604"/>
            <a:ext cx="2083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84B1"/>
                </a:solidFill>
              </a:rPr>
              <a:t>Vocabulary</a:t>
            </a:r>
            <a:endParaRPr lang="en-US" sz="3200" b="1" dirty="0">
              <a:solidFill>
                <a:srgbClr val="0084B1"/>
              </a:solidFill>
            </a:endParaRPr>
          </a:p>
        </p:txBody>
      </p:sp>
      <p:sp>
        <p:nvSpPr>
          <p:cNvPr id="90" name="Rounded Rectangle 58">
            <a:extLst>
              <a:ext uri="{FF2B5EF4-FFF2-40B4-BE49-F238E27FC236}">
                <a16:creationId xmlns:a16="http://schemas.microsoft.com/office/drawing/2014/main" xmlns="" id="{0D5B37AA-2C1D-4037-BF3D-BD166F563ACD}"/>
              </a:ext>
            </a:extLst>
          </p:cNvPr>
          <p:cNvSpPr/>
          <p:nvPr/>
        </p:nvSpPr>
        <p:spPr>
          <a:xfrm>
            <a:off x="583431" y="4045901"/>
            <a:ext cx="1975423" cy="389152"/>
          </a:xfrm>
          <a:prstGeom prst="roundRect">
            <a:avLst>
              <a:gd name="adj" fmla="val 49416"/>
            </a:avLst>
          </a:prstGeom>
          <a:solidFill>
            <a:srgbClr val="9CD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xmlns="" id="{088E20B0-9F74-4DC3-98FA-FA6990085863}"/>
              </a:ext>
            </a:extLst>
          </p:cNvPr>
          <p:cNvSpPr txBox="1"/>
          <p:nvPr/>
        </p:nvSpPr>
        <p:spPr>
          <a:xfrm>
            <a:off x="701369" y="4036438"/>
            <a:ext cx="23817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5</a:t>
            </a:r>
            <a:r>
              <a:rPr lang="en-US" sz="2400" b="1" dirty="0" smtClean="0">
                <a:solidFill>
                  <a:srgbClr val="0070C0"/>
                </a:solidFill>
              </a:rPr>
              <a:t>. </a:t>
            </a:r>
            <a:r>
              <a:rPr lang="en-US" sz="2400" b="1" dirty="0" smtClean="0"/>
              <a:t>a</a:t>
            </a:r>
            <a:r>
              <a:rPr lang="en-US" sz="2400" dirty="0" smtClean="0"/>
              <a:t>ctive (</a:t>
            </a:r>
            <a:r>
              <a:rPr lang="en-US" sz="2400" dirty="0" err="1" smtClean="0"/>
              <a:t>adj</a:t>
            </a:r>
            <a:r>
              <a:rPr lang="en-US" sz="2400" dirty="0" smtClean="0"/>
              <a:t>)</a:t>
            </a:r>
          </a:p>
          <a:p>
            <a:endParaRPr lang="en-US" sz="22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xmlns="" id="{6F70F5CA-8B9A-4C4A-81D8-99A27C4CFE4F}"/>
              </a:ext>
            </a:extLst>
          </p:cNvPr>
          <p:cNvSpPr txBox="1"/>
          <p:nvPr/>
        </p:nvSpPr>
        <p:spPr>
          <a:xfrm>
            <a:off x="3684716" y="2209800"/>
            <a:ext cx="2076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</a:rPr>
              <a:t>Quan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tâm</a:t>
            </a:r>
            <a:endParaRPr lang="en-US" sz="2400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6F70F5CA-8B9A-4C4A-81D8-99A27C4CFE4F}"/>
              </a:ext>
            </a:extLst>
          </p:cNvPr>
          <p:cNvSpPr txBox="1"/>
          <p:nvPr/>
        </p:nvSpPr>
        <p:spPr>
          <a:xfrm>
            <a:off x="3715196" y="2800350"/>
            <a:ext cx="3188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</a:rPr>
              <a:t>Ngộ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nghĩnh</a:t>
            </a:r>
            <a:r>
              <a:rPr lang="en-US" sz="2400" b="1" dirty="0" smtClean="0">
                <a:solidFill>
                  <a:srgbClr val="0070C0"/>
                </a:solidFill>
              </a:rPr>
              <a:t>, </a:t>
            </a:r>
            <a:r>
              <a:rPr lang="en-US" sz="2400" b="1" dirty="0" err="1" smtClean="0">
                <a:solidFill>
                  <a:srgbClr val="0070C0"/>
                </a:solidFill>
              </a:rPr>
              <a:t>vui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nhộn</a:t>
            </a:r>
            <a:endParaRPr lang="en-US" sz="24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xmlns="" id="{6F70F5CA-8B9A-4C4A-81D8-99A27C4CFE4F}"/>
              </a:ext>
            </a:extLst>
          </p:cNvPr>
          <p:cNvSpPr txBox="1"/>
          <p:nvPr/>
        </p:nvSpPr>
        <p:spPr>
          <a:xfrm>
            <a:off x="3726626" y="3451860"/>
            <a:ext cx="1405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</a:rPr>
              <a:t>Tự</a:t>
            </a:r>
            <a:r>
              <a:rPr lang="en-US" sz="2400" b="1" dirty="0" smtClean="0">
                <a:solidFill>
                  <a:srgbClr val="0070C0"/>
                </a:solidFill>
              </a:rPr>
              <a:t> tin</a:t>
            </a:r>
            <a:endParaRPr lang="en-US" sz="2400" dirty="0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xmlns="" id="{6F70F5CA-8B9A-4C4A-81D8-99A27C4CFE4F}"/>
              </a:ext>
            </a:extLst>
          </p:cNvPr>
          <p:cNvSpPr txBox="1"/>
          <p:nvPr/>
        </p:nvSpPr>
        <p:spPr>
          <a:xfrm>
            <a:off x="3795792" y="5154637"/>
            <a:ext cx="1828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</a:rPr>
              <a:t>Chú</a:t>
            </a:r>
            <a:r>
              <a:rPr lang="en-US" sz="2400" b="1" dirty="0" smtClean="0">
                <a:solidFill>
                  <a:srgbClr val="0070C0"/>
                </a:solidFill>
              </a:rPr>
              <a:t> ý</a:t>
            </a:r>
            <a:endParaRPr lang="en-US" sz="2400" dirty="0"/>
          </a:p>
        </p:txBody>
      </p:sp>
      <p:grpSp>
        <p:nvGrpSpPr>
          <p:cNvPr id="99" name="Group 54"/>
          <p:cNvGrpSpPr/>
          <p:nvPr/>
        </p:nvGrpSpPr>
        <p:grpSpPr>
          <a:xfrm>
            <a:off x="684046" y="5139050"/>
            <a:ext cx="2916403" cy="484613"/>
            <a:chOff x="3225428" y="2513522"/>
            <a:chExt cx="1362703" cy="410925"/>
          </a:xfrm>
        </p:grpSpPr>
        <p:sp>
          <p:nvSpPr>
            <p:cNvPr id="100" name="Rounded Rectangle 99"/>
            <p:cNvSpPr/>
            <p:nvPr/>
          </p:nvSpPr>
          <p:spPr>
            <a:xfrm>
              <a:off x="3233058" y="2535295"/>
              <a:ext cx="1344392" cy="389152"/>
            </a:xfrm>
            <a:prstGeom prst="roundRect">
              <a:avLst>
                <a:gd name="adj" fmla="val 49416"/>
              </a:avLst>
            </a:prstGeom>
            <a:solidFill>
              <a:srgbClr val="9C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3225428" y="2513522"/>
              <a:ext cx="1362703" cy="391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 smtClean="0">
                  <a:solidFill>
                    <a:srgbClr val="0070C0"/>
                  </a:solidFill>
                </a:rPr>
                <a:t>6. </a:t>
              </a:r>
              <a:r>
                <a:rPr lang="en-US" sz="2400" b="1" dirty="0" smtClean="0"/>
                <a:t>to pay attention to</a:t>
              </a:r>
              <a:endParaRPr lang="en-US" sz="2400" dirty="0"/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6F70F5CA-8B9A-4C4A-81D8-99A27C4CFE4F}"/>
              </a:ext>
            </a:extLst>
          </p:cNvPr>
          <p:cNvSpPr txBox="1"/>
          <p:nvPr/>
        </p:nvSpPr>
        <p:spPr>
          <a:xfrm>
            <a:off x="3753296" y="4038601"/>
            <a:ext cx="1828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</a:rPr>
              <a:t>Năng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động</a:t>
            </a:r>
            <a:endParaRPr lang="en-US" sz="2400" dirty="0"/>
          </a:p>
        </p:txBody>
      </p:sp>
      <p:grpSp>
        <p:nvGrpSpPr>
          <p:cNvPr id="104" name="Group 38"/>
          <p:cNvGrpSpPr/>
          <p:nvPr/>
        </p:nvGrpSpPr>
        <p:grpSpPr>
          <a:xfrm>
            <a:off x="6129032" y="4076432"/>
            <a:ext cx="2234504" cy="1910753"/>
            <a:chOff x="1462289" y="1774371"/>
            <a:chExt cx="2113206" cy="1807029"/>
          </a:xfrm>
        </p:grpSpPr>
        <p:sp>
          <p:nvSpPr>
            <p:cNvPr id="106" name="Rounded Rectangle 105"/>
            <p:cNvSpPr/>
            <p:nvPr/>
          </p:nvSpPr>
          <p:spPr>
            <a:xfrm>
              <a:off x="1462289" y="1774371"/>
              <a:ext cx="2113206" cy="1807029"/>
            </a:xfrm>
            <a:prstGeom prst="roundRect">
              <a:avLst>
                <a:gd name="adj" fmla="val 13655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67846" y="1774371"/>
              <a:ext cx="1601091" cy="1807029"/>
            </a:xfrm>
            <a:prstGeom prst="roundRect">
              <a:avLst/>
            </a:prstGeom>
          </p:spPr>
        </p:pic>
      </p:grpSp>
      <p:grpSp>
        <p:nvGrpSpPr>
          <p:cNvPr id="111" name="Group 51"/>
          <p:cNvGrpSpPr/>
          <p:nvPr/>
        </p:nvGrpSpPr>
        <p:grpSpPr>
          <a:xfrm>
            <a:off x="632460" y="4575810"/>
            <a:ext cx="2007870" cy="800219"/>
            <a:chOff x="3180603" y="1653329"/>
            <a:chExt cx="1396847" cy="800219"/>
          </a:xfrm>
        </p:grpSpPr>
        <p:sp>
          <p:nvSpPr>
            <p:cNvPr id="112" name="Rounded Rectangle 111"/>
            <p:cNvSpPr/>
            <p:nvPr/>
          </p:nvSpPr>
          <p:spPr>
            <a:xfrm>
              <a:off x="3233058" y="1700905"/>
              <a:ext cx="1344392" cy="389152"/>
            </a:xfrm>
            <a:prstGeom prst="roundRect">
              <a:avLst>
                <a:gd name="adj" fmla="val 49416"/>
              </a:avLst>
            </a:prstGeom>
            <a:solidFill>
              <a:srgbClr val="9C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3180603" y="1653329"/>
              <a:ext cx="1396847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0070C0"/>
                  </a:solidFill>
                </a:rPr>
                <a:t>3. </a:t>
              </a:r>
              <a:r>
                <a:rPr lang="en-US" sz="2400" b="1" dirty="0" smtClean="0"/>
                <a:t>f</a:t>
              </a:r>
              <a:r>
                <a:rPr lang="en-US" sz="2400" dirty="0" smtClean="0"/>
                <a:t>unny (</a:t>
              </a:r>
              <a:r>
                <a:rPr lang="en-US" sz="2400" dirty="0" err="1" smtClean="0"/>
                <a:t>adj</a:t>
              </a:r>
              <a:r>
                <a:rPr lang="en-US" sz="2400" dirty="0" smtClean="0"/>
                <a:t>)</a:t>
              </a:r>
            </a:p>
            <a:p>
              <a:endParaRPr lang="en-US" sz="2200" dirty="0"/>
            </a:p>
          </p:txBody>
        </p:sp>
      </p:grpSp>
      <p:sp>
        <p:nvSpPr>
          <p:cNvPr id="114" name="TextBox 113">
            <a:extLst>
              <a:ext uri="{FF2B5EF4-FFF2-40B4-BE49-F238E27FC236}">
                <a16:creationId xmlns:a16="http://schemas.microsoft.com/office/drawing/2014/main" xmlns="" id="{6F70F5CA-8B9A-4C4A-81D8-99A27C4CFE4F}"/>
              </a:ext>
            </a:extLst>
          </p:cNvPr>
          <p:cNvSpPr txBox="1"/>
          <p:nvPr/>
        </p:nvSpPr>
        <p:spPr>
          <a:xfrm>
            <a:off x="3734246" y="4579621"/>
            <a:ext cx="1828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</a:rPr>
              <a:t>Sáng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tạo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24056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0" grpId="0" animBg="1"/>
      <p:bldP spid="91" grpId="0"/>
      <p:bldP spid="92" grpId="0"/>
      <p:bldP spid="93" grpId="0"/>
      <p:bldP spid="94" grpId="0"/>
      <p:bldP spid="95" grpId="0"/>
      <p:bldP spid="102" grpId="0"/>
      <p:bldP spid="1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370438" y="2215065"/>
            <a:ext cx="4418310" cy="1753500"/>
            <a:chOff x="2315573" y="1811975"/>
            <a:chExt cx="4418310" cy="1753500"/>
          </a:xfrm>
        </p:grpSpPr>
        <p:grpSp>
          <p:nvGrpSpPr>
            <p:cNvPr id="12" name="Group 11"/>
            <p:cNvGrpSpPr/>
            <p:nvPr/>
          </p:nvGrpSpPr>
          <p:grpSpPr>
            <a:xfrm>
              <a:off x="2315573" y="1811975"/>
              <a:ext cx="4403125" cy="820491"/>
              <a:chOff x="2321677" y="1811975"/>
              <a:chExt cx="4403125" cy="820491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09822" y="1811975"/>
                <a:ext cx="3514980" cy="768902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321677" y="1854855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2850562" y="3011477"/>
              <a:ext cx="388332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/>
                <a:t>Personality adjectives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21318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0341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84" y="74839"/>
            <a:ext cx="627229" cy="68150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13486" y="170286"/>
            <a:ext cx="755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Match the adjectives to the pictures.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98990" y="1241497"/>
            <a:ext cx="2321490" cy="2013332"/>
            <a:chOff x="98989" y="1241497"/>
            <a:chExt cx="2698047" cy="2339904"/>
          </a:xfrm>
        </p:grpSpPr>
        <p:grpSp>
          <p:nvGrpSpPr>
            <p:cNvPr id="5" name="Group 4"/>
            <p:cNvGrpSpPr/>
            <p:nvPr/>
          </p:nvGrpSpPr>
          <p:grpSpPr>
            <a:xfrm>
              <a:off x="200084" y="1360715"/>
              <a:ext cx="2596952" cy="2220686"/>
              <a:chOff x="1462289" y="1774371"/>
              <a:chExt cx="2113206" cy="1807029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1462289" y="1774371"/>
                <a:ext cx="2113206" cy="1807029"/>
              </a:xfrm>
              <a:prstGeom prst="roundRect">
                <a:avLst>
                  <a:gd name="adj" fmla="val 13655"/>
                </a:avLst>
              </a:prstGeom>
              <a:solidFill>
                <a:srgbClr val="A3E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462289" y="2111830"/>
                <a:ext cx="2113205" cy="1469570"/>
              </a:xfrm>
              <a:prstGeom prst="roundRect">
                <a:avLst/>
              </a:prstGeom>
            </p:spPr>
          </p:pic>
        </p:grpSp>
        <p:sp>
          <p:nvSpPr>
            <p:cNvPr id="6" name="Oval 5"/>
            <p:cNvSpPr/>
            <p:nvPr/>
          </p:nvSpPr>
          <p:spPr>
            <a:xfrm>
              <a:off x="98989" y="1241497"/>
              <a:ext cx="414709" cy="41470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70C0"/>
                  </a:solidFill>
                </a:rPr>
                <a:t>a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490817" y="4100247"/>
            <a:ext cx="2372710" cy="2031189"/>
            <a:chOff x="98989" y="1241497"/>
            <a:chExt cx="2757575" cy="2360658"/>
          </a:xfrm>
        </p:grpSpPr>
        <p:grpSp>
          <p:nvGrpSpPr>
            <p:cNvPr id="29" name="Group 28"/>
            <p:cNvGrpSpPr/>
            <p:nvPr/>
          </p:nvGrpSpPr>
          <p:grpSpPr>
            <a:xfrm>
              <a:off x="200084" y="1360715"/>
              <a:ext cx="2656480" cy="2241440"/>
              <a:chOff x="1462289" y="1774371"/>
              <a:chExt cx="2161645" cy="1823917"/>
            </a:xfrm>
          </p:grpSpPr>
          <p:sp>
            <p:nvSpPr>
              <p:cNvPr id="31" name="Rounded Rectangle 30"/>
              <p:cNvSpPr/>
              <p:nvPr/>
            </p:nvSpPr>
            <p:spPr>
              <a:xfrm>
                <a:off x="1462289" y="1774371"/>
                <a:ext cx="2113206" cy="1807029"/>
              </a:xfrm>
              <a:prstGeom prst="roundRect">
                <a:avLst>
                  <a:gd name="adj" fmla="val 13655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462289" y="1791259"/>
                <a:ext cx="2161645" cy="1807029"/>
              </a:xfrm>
              <a:prstGeom prst="roundRect">
                <a:avLst/>
              </a:prstGeom>
            </p:spPr>
          </p:pic>
        </p:grpSp>
        <p:sp>
          <p:nvSpPr>
            <p:cNvPr id="30" name="Oval 29"/>
            <p:cNvSpPr/>
            <p:nvPr/>
          </p:nvSpPr>
          <p:spPr>
            <a:xfrm>
              <a:off x="98989" y="1241497"/>
              <a:ext cx="414709" cy="41470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70C0"/>
                  </a:solidFill>
                </a:rPr>
                <a:t>e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407735" y="4117435"/>
            <a:ext cx="2321490" cy="2081534"/>
            <a:chOff x="98989" y="1241497"/>
            <a:chExt cx="2698047" cy="2419169"/>
          </a:xfrm>
        </p:grpSpPr>
        <p:grpSp>
          <p:nvGrpSpPr>
            <p:cNvPr id="34" name="Group 33"/>
            <p:cNvGrpSpPr/>
            <p:nvPr/>
          </p:nvGrpSpPr>
          <p:grpSpPr>
            <a:xfrm>
              <a:off x="200084" y="1360715"/>
              <a:ext cx="2596952" cy="2299951"/>
              <a:chOff x="1462289" y="1774371"/>
              <a:chExt cx="2113206" cy="1871529"/>
            </a:xfrm>
          </p:grpSpPr>
          <p:sp>
            <p:nvSpPr>
              <p:cNvPr id="36" name="Rounded Rectangle 35"/>
              <p:cNvSpPr/>
              <p:nvPr/>
            </p:nvSpPr>
            <p:spPr>
              <a:xfrm>
                <a:off x="1462289" y="1774371"/>
                <a:ext cx="2113206" cy="1807029"/>
              </a:xfrm>
              <a:prstGeom prst="roundRect">
                <a:avLst>
                  <a:gd name="adj" fmla="val 13655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805759" y="1825847"/>
                <a:ext cx="1344002" cy="1820053"/>
              </a:xfrm>
              <a:prstGeom prst="roundRect">
                <a:avLst/>
              </a:prstGeom>
            </p:spPr>
          </p:pic>
        </p:grpSp>
        <p:sp>
          <p:nvSpPr>
            <p:cNvPr id="35" name="Oval 34"/>
            <p:cNvSpPr/>
            <p:nvPr/>
          </p:nvSpPr>
          <p:spPr>
            <a:xfrm>
              <a:off x="98989" y="1241497"/>
              <a:ext cx="414709" cy="41470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70C0"/>
                  </a:solidFill>
                </a:rPr>
                <a:t>d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586876" y="1241497"/>
            <a:ext cx="2321490" cy="2013332"/>
            <a:chOff x="98989" y="1241497"/>
            <a:chExt cx="2698047" cy="2339904"/>
          </a:xfrm>
        </p:grpSpPr>
        <p:grpSp>
          <p:nvGrpSpPr>
            <p:cNvPr id="39" name="Group 38"/>
            <p:cNvGrpSpPr/>
            <p:nvPr/>
          </p:nvGrpSpPr>
          <p:grpSpPr>
            <a:xfrm>
              <a:off x="200084" y="1360715"/>
              <a:ext cx="2596952" cy="2220686"/>
              <a:chOff x="1462289" y="1774371"/>
              <a:chExt cx="2113206" cy="1807029"/>
            </a:xfrm>
          </p:grpSpPr>
          <p:sp>
            <p:nvSpPr>
              <p:cNvPr id="41" name="Rounded Rectangle 40"/>
              <p:cNvSpPr/>
              <p:nvPr/>
            </p:nvSpPr>
            <p:spPr>
              <a:xfrm>
                <a:off x="1462289" y="1774371"/>
                <a:ext cx="2113206" cy="1807029"/>
              </a:xfrm>
              <a:prstGeom prst="roundRect">
                <a:avLst>
                  <a:gd name="adj" fmla="val 13655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2" name="Picture 4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867846" y="1774371"/>
                <a:ext cx="1601091" cy="1807029"/>
              </a:xfrm>
              <a:prstGeom prst="roundRect">
                <a:avLst/>
              </a:prstGeom>
            </p:spPr>
          </p:pic>
        </p:grpSp>
        <p:sp>
          <p:nvSpPr>
            <p:cNvPr id="40" name="Oval 39"/>
            <p:cNvSpPr/>
            <p:nvPr/>
          </p:nvSpPr>
          <p:spPr>
            <a:xfrm>
              <a:off x="98989" y="1241497"/>
              <a:ext cx="414709" cy="41470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70C0"/>
                  </a:solidFill>
                </a:rPr>
                <a:t>b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77405" y="4176653"/>
            <a:ext cx="2455723" cy="1894397"/>
            <a:chOff x="-2106" y="1241497"/>
            <a:chExt cx="2854053" cy="2201677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2106" y="1360715"/>
              <a:ext cx="2854053" cy="2082459"/>
            </a:xfrm>
            <a:prstGeom prst="roundRect">
              <a:avLst/>
            </a:prstGeom>
          </p:spPr>
        </p:pic>
        <p:sp>
          <p:nvSpPr>
            <p:cNvPr id="45" name="Oval 44"/>
            <p:cNvSpPr/>
            <p:nvPr/>
          </p:nvSpPr>
          <p:spPr>
            <a:xfrm>
              <a:off x="-2106" y="1241497"/>
              <a:ext cx="414710" cy="41470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70C0"/>
                  </a:solidFill>
                </a:rPr>
                <a:t>c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E059B435-0DCD-49B4-9C7E-DC4230F9097A}"/>
              </a:ext>
            </a:extLst>
          </p:cNvPr>
          <p:cNvGrpSpPr/>
          <p:nvPr/>
        </p:nvGrpSpPr>
        <p:grpSpPr>
          <a:xfrm>
            <a:off x="3939777" y="6217906"/>
            <a:ext cx="1344392" cy="430887"/>
            <a:chOff x="3233058" y="1658813"/>
            <a:chExt cx="1344392" cy="430887"/>
          </a:xfrm>
        </p:grpSpPr>
        <p:sp>
          <p:nvSpPr>
            <p:cNvPr id="46" name="Rounded Rectangle 52">
              <a:extLst>
                <a:ext uri="{FF2B5EF4-FFF2-40B4-BE49-F238E27FC236}">
                  <a16:creationId xmlns:a16="http://schemas.microsoft.com/office/drawing/2014/main" xmlns="" id="{8B7CC6B2-13D2-4385-9CBB-2B92C66FB119}"/>
                </a:ext>
              </a:extLst>
            </p:cNvPr>
            <p:cNvSpPr/>
            <p:nvPr/>
          </p:nvSpPr>
          <p:spPr>
            <a:xfrm>
              <a:off x="3233058" y="1680585"/>
              <a:ext cx="1344392" cy="389152"/>
            </a:xfrm>
            <a:prstGeom prst="roundRect">
              <a:avLst>
                <a:gd name="adj" fmla="val 49416"/>
              </a:avLst>
            </a:prstGeom>
            <a:solidFill>
              <a:srgbClr val="9C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5B3F047B-8877-47AB-BAE2-02547F4CF917}"/>
                </a:ext>
              </a:extLst>
            </p:cNvPr>
            <p:cNvSpPr txBox="1"/>
            <p:nvPr/>
          </p:nvSpPr>
          <p:spPr>
            <a:xfrm>
              <a:off x="3303812" y="1658813"/>
              <a:ext cx="12736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>
                  <a:solidFill>
                    <a:srgbClr val="0070C0"/>
                  </a:solidFill>
                </a:rPr>
                <a:t>3. </a:t>
              </a:r>
              <a:r>
                <a:rPr lang="en-US" sz="2200" dirty="0"/>
                <a:t>funny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xmlns="" id="{FB80A391-2E34-4217-B501-4D2BF3B231F1}"/>
              </a:ext>
            </a:extLst>
          </p:cNvPr>
          <p:cNvGrpSpPr/>
          <p:nvPr/>
        </p:nvGrpSpPr>
        <p:grpSpPr>
          <a:xfrm>
            <a:off x="631031" y="3322724"/>
            <a:ext cx="1344392" cy="430887"/>
            <a:chOff x="3233058" y="1679133"/>
            <a:chExt cx="1344392" cy="430887"/>
          </a:xfrm>
        </p:grpSpPr>
        <p:sp>
          <p:nvSpPr>
            <p:cNvPr id="63" name="Rounded Rectangle 55">
              <a:extLst>
                <a:ext uri="{FF2B5EF4-FFF2-40B4-BE49-F238E27FC236}">
                  <a16:creationId xmlns:a16="http://schemas.microsoft.com/office/drawing/2014/main" xmlns="" id="{8217FDAB-3E27-4D16-9501-6593935F298E}"/>
                </a:ext>
              </a:extLst>
            </p:cNvPr>
            <p:cNvSpPr/>
            <p:nvPr/>
          </p:nvSpPr>
          <p:spPr>
            <a:xfrm>
              <a:off x="3233058" y="1700905"/>
              <a:ext cx="1344392" cy="389152"/>
            </a:xfrm>
            <a:prstGeom prst="roundRect">
              <a:avLst>
                <a:gd name="adj" fmla="val 49416"/>
              </a:avLst>
            </a:prstGeom>
            <a:solidFill>
              <a:srgbClr val="9C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6F70F5CA-8B9A-4C4A-81D8-99A27C4CFE4F}"/>
                </a:ext>
              </a:extLst>
            </p:cNvPr>
            <p:cNvSpPr txBox="1"/>
            <p:nvPr/>
          </p:nvSpPr>
          <p:spPr>
            <a:xfrm>
              <a:off x="3303812" y="1679133"/>
              <a:ext cx="12736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>
                  <a:solidFill>
                    <a:srgbClr val="0070C0"/>
                  </a:solidFill>
                </a:rPr>
                <a:t>4. </a:t>
              </a:r>
              <a:r>
                <a:rPr lang="en-US" sz="2200" dirty="0"/>
                <a:t>caring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xmlns="" id="{2048E22A-842F-4CE9-BC09-6AAE10CB19DC}"/>
              </a:ext>
            </a:extLst>
          </p:cNvPr>
          <p:cNvGrpSpPr/>
          <p:nvPr/>
        </p:nvGrpSpPr>
        <p:grpSpPr>
          <a:xfrm>
            <a:off x="7168577" y="3304918"/>
            <a:ext cx="1344392" cy="430887"/>
            <a:chOff x="3233058" y="1679133"/>
            <a:chExt cx="1344392" cy="430887"/>
          </a:xfrm>
        </p:grpSpPr>
        <p:sp>
          <p:nvSpPr>
            <p:cNvPr id="66" name="Rounded Rectangle 58">
              <a:extLst>
                <a:ext uri="{FF2B5EF4-FFF2-40B4-BE49-F238E27FC236}">
                  <a16:creationId xmlns:a16="http://schemas.microsoft.com/office/drawing/2014/main" xmlns="" id="{0D5B37AA-2C1D-4037-BF3D-BD166F563ACD}"/>
                </a:ext>
              </a:extLst>
            </p:cNvPr>
            <p:cNvSpPr/>
            <p:nvPr/>
          </p:nvSpPr>
          <p:spPr>
            <a:xfrm>
              <a:off x="3233058" y="1700905"/>
              <a:ext cx="1344392" cy="389152"/>
            </a:xfrm>
            <a:prstGeom prst="roundRect">
              <a:avLst>
                <a:gd name="adj" fmla="val 49416"/>
              </a:avLst>
            </a:prstGeom>
            <a:solidFill>
              <a:srgbClr val="9C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088E20B0-9F74-4DC3-98FA-FA6990085863}"/>
                </a:ext>
              </a:extLst>
            </p:cNvPr>
            <p:cNvSpPr txBox="1"/>
            <p:nvPr/>
          </p:nvSpPr>
          <p:spPr>
            <a:xfrm>
              <a:off x="3303811" y="1679133"/>
              <a:ext cx="12736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>
                  <a:solidFill>
                    <a:srgbClr val="0070C0"/>
                  </a:solidFill>
                </a:rPr>
                <a:t>5. </a:t>
              </a:r>
              <a:r>
                <a:rPr lang="en-US" sz="2200" dirty="0"/>
                <a:t>active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B0118139-7239-477C-B203-53CD5E0B2ED1}"/>
              </a:ext>
            </a:extLst>
          </p:cNvPr>
          <p:cNvGrpSpPr/>
          <p:nvPr/>
        </p:nvGrpSpPr>
        <p:grpSpPr>
          <a:xfrm>
            <a:off x="6802423" y="6216158"/>
            <a:ext cx="1785263" cy="430887"/>
            <a:chOff x="3233057" y="1679133"/>
            <a:chExt cx="1785263" cy="430887"/>
          </a:xfrm>
        </p:grpSpPr>
        <p:sp>
          <p:nvSpPr>
            <p:cNvPr id="69" name="Rounded Rectangle 49">
              <a:extLst>
                <a:ext uri="{FF2B5EF4-FFF2-40B4-BE49-F238E27FC236}">
                  <a16:creationId xmlns:a16="http://schemas.microsoft.com/office/drawing/2014/main" xmlns="" id="{97CBE0BC-2A8B-45EB-BCEE-52423039FE8B}"/>
                </a:ext>
              </a:extLst>
            </p:cNvPr>
            <p:cNvSpPr/>
            <p:nvPr/>
          </p:nvSpPr>
          <p:spPr>
            <a:xfrm>
              <a:off x="3233057" y="1700905"/>
              <a:ext cx="1785263" cy="389152"/>
            </a:xfrm>
            <a:prstGeom prst="roundRect">
              <a:avLst>
                <a:gd name="adj" fmla="val 49416"/>
              </a:avLst>
            </a:prstGeom>
            <a:solidFill>
              <a:srgbClr val="9C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40290842-7CB6-4410-B788-474357CC67EB}"/>
                </a:ext>
              </a:extLst>
            </p:cNvPr>
            <p:cNvSpPr txBox="1"/>
            <p:nvPr/>
          </p:nvSpPr>
          <p:spPr>
            <a:xfrm>
              <a:off x="3303811" y="1679133"/>
              <a:ext cx="164375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>
                  <a:solidFill>
                    <a:srgbClr val="0070C0"/>
                  </a:solidFill>
                </a:rPr>
                <a:t>2. </a:t>
              </a:r>
              <a:r>
                <a:rPr lang="en-US" sz="2200" dirty="0"/>
                <a:t>confident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xmlns="" id="{E35999D5-7D49-4ACA-ACBB-FBA130959FEA}"/>
              </a:ext>
            </a:extLst>
          </p:cNvPr>
          <p:cNvGrpSpPr/>
          <p:nvPr/>
        </p:nvGrpSpPr>
        <p:grpSpPr>
          <a:xfrm rot="21600000">
            <a:off x="420864" y="6216921"/>
            <a:ext cx="2168803" cy="430887"/>
            <a:chOff x="3233057" y="1679133"/>
            <a:chExt cx="2168803" cy="430887"/>
          </a:xfrm>
        </p:grpSpPr>
        <p:sp>
          <p:nvSpPr>
            <p:cNvPr id="72" name="Rounded Rectangle 7">
              <a:extLst>
                <a:ext uri="{FF2B5EF4-FFF2-40B4-BE49-F238E27FC236}">
                  <a16:creationId xmlns:a16="http://schemas.microsoft.com/office/drawing/2014/main" xmlns="" id="{40524C78-77DA-46D6-8093-0CB66414CCEE}"/>
                </a:ext>
              </a:extLst>
            </p:cNvPr>
            <p:cNvSpPr/>
            <p:nvPr/>
          </p:nvSpPr>
          <p:spPr>
            <a:xfrm>
              <a:off x="3233057" y="1700905"/>
              <a:ext cx="2168803" cy="389152"/>
            </a:xfrm>
            <a:prstGeom prst="roundRect">
              <a:avLst>
                <a:gd name="adj" fmla="val 49416"/>
              </a:avLst>
            </a:prstGeom>
            <a:solidFill>
              <a:srgbClr val="9C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xmlns="" id="{741D669E-C8BF-48BC-A087-98AEBE722426}"/>
                </a:ext>
              </a:extLst>
            </p:cNvPr>
            <p:cNvSpPr txBox="1"/>
            <p:nvPr/>
          </p:nvSpPr>
          <p:spPr>
            <a:xfrm>
              <a:off x="3265708" y="1679133"/>
              <a:ext cx="21100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>
                  <a:solidFill>
                    <a:srgbClr val="0070C0"/>
                  </a:solidFill>
                </a:rPr>
                <a:t>1. </a:t>
              </a:r>
              <a:r>
                <a:rPr lang="en-US" sz="2200" dirty="0"/>
                <a:t>hard - working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 rot="21000000">
            <a:off x="4243303" y="3607973"/>
            <a:ext cx="1344392" cy="430887"/>
            <a:chOff x="3233058" y="1679133"/>
            <a:chExt cx="1344392" cy="430887"/>
          </a:xfrm>
        </p:grpSpPr>
        <p:sp>
          <p:nvSpPr>
            <p:cNvPr id="59" name="Rounded Rectangle 58"/>
            <p:cNvSpPr/>
            <p:nvPr/>
          </p:nvSpPr>
          <p:spPr>
            <a:xfrm>
              <a:off x="3233058" y="1700905"/>
              <a:ext cx="1344392" cy="389152"/>
            </a:xfrm>
            <a:prstGeom prst="roundRect">
              <a:avLst>
                <a:gd name="adj" fmla="val 49416"/>
              </a:avLst>
            </a:prstGeom>
            <a:solidFill>
              <a:srgbClr val="9C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303811" y="1679133"/>
              <a:ext cx="12736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>
                  <a:solidFill>
                    <a:srgbClr val="0070C0"/>
                  </a:solidFill>
                </a:rPr>
                <a:t>5. </a:t>
              </a:r>
              <a:r>
                <a:rPr lang="en-US" sz="2200" dirty="0"/>
                <a:t>active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 rot="660000">
            <a:off x="4794732" y="2494911"/>
            <a:ext cx="1344392" cy="430887"/>
            <a:chOff x="3233058" y="1679133"/>
            <a:chExt cx="1344392" cy="430887"/>
          </a:xfrm>
        </p:grpSpPr>
        <p:sp>
          <p:nvSpPr>
            <p:cNvPr id="56" name="Rounded Rectangle 55"/>
            <p:cNvSpPr/>
            <p:nvPr/>
          </p:nvSpPr>
          <p:spPr>
            <a:xfrm>
              <a:off x="3233058" y="1700905"/>
              <a:ext cx="1344392" cy="389152"/>
            </a:xfrm>
            <a:prstGeom prst="roundRect">
              <a:avLst>
                <a:gd name="adj" fmla="val 49416"/>
              </a:avLst>
            </a:prstGeom>
            <a:solidFill>
              <a:srgbClr val="9C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303812" y="1679133"/>
              <a:ext cx="12736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>
                  <a:solidFill>
                    <a:srgbClr val="0070C0"/>
                  </a:solidFill>
                </a:rPr>
                <a:t>4. </a:t>
              </a:r>
              <a:r>
                <a:rPr lang="en-US" sz="2200"/>
                <a:t>caring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 rot="21060000">
            <a:off x="3035685" y="2849014"/>
            <a:ext cx="1344392" cy="430887"/>
            <a:chOff x="3233058" y="1679133"/>
            <a:chExt cx="1344392" cy="430887"/>
          </a:xfrm>
        </p:grpSpPr>
        <p:sp>
          <p:nvSpPr>
            <p:cNvPr id="53" name="Rounded Rectangle 52"/>
            <p:cNvSpPr/>
            <p:nvPr/>
          </p:nvSpPr>
          <p:spPr>
            <a:xfrm>
              <a:off x="3233058" y="1700905"/>
              <a:ext cx="1344392" cy="389152"/>
            </a:xfrm>
            <a:prstGeom prst="roundRect">
              <a:avLst>
                <a:gd name="adj" fmla="val 49416"/>
              </a:avLst>
            </a:prstGeom>
            <a:solidFill>
              <a:srgbClr val="9C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303812" y="1679133"/>
              <a:ext cx="127363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>
                  <a:solidFill>
                    <a:srgbClr val="0070C0"/>
                  </a:solidFill>
                </a:rPr>
                <a:t>3. </a:t>
              </a:r>
              <a:r>
                <a:rPr lang="en-US" sz="2200" dirty="0"/>
                <a:t>funny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 rot="360000">
            <a:off x="2816325" y="1953423"/>
            <a:ext cx="1785263" cy="430887"/>
            <a:chOff x="3233057" y="1679133"/>
            <a:chExt cx="1785263" cy="430887"/>
          </a:xfrm>
        </p:grpSpPr>
        <p:sp>
          <p:nvSpPr>
            <p:cNvPr id="50" name="Rounded Rectangle 49"/>
            <p:cNvSpPr/>
            <p:nvPr/>
          </p:nvSpPr>
          <p:spPr>
            <a:xfrm>
              <a:off x="3233057" y="1700905"/>
              <a:ext cx="1785263" cy="389152"/>
            </a:xfrm>
            <a:prstGeom prst="roundRect">
              <a:avLst>
                <a:gd name="adj" fmla="val 49416"/>
              </a:avLst>
            </a:prstGeom>
            <a:solidFill>
              <a:srgbClr val="9C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/>
            <p:cNvSpPr txBox="1"/>
            <p:nvPr/>
          </p:nvSpPr>
          <p:spPr>
            <a:xfrm rot="21571355">
              <a:off x="3303811" y="1679133"/>
              <a:ext cx="164375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>
                  <a:solidFill>
                    <a:srgbClr val="0070C0"/>
                  </a:solidFill>
                </a:rPr>
                <a:t>2. </a:t>
              </a:r>
              <a:r>
                <a:rPr lang="en-US" sz="2200" dirty="0"/>
                <a:t>confident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 rot="21240000">
            <a:off x="3454763" y="1118441"/>
            <a:ext cx="2168803" cy="430887"/>
            <a:chOff x="3233058" y="1679133"/>
            <a:chExt cx="2168803" cy="430887"/>
          </a:xfrm>
        </p:grpSpPr>
        <p:sp>
          <p:nvSpPr>
            <p:cNvPr id="8" name="Rounded Rectangle 7"/>
            <p:cNvSpPr/>
            <p:nvPr/>
          </p:nvSpPr>
          <p:spPr>
            <a:xfrm>
              <a:off x="3233058" y="1700904"/>
              <a:ext cx="2168803" cy="389152"/>
            </a:xfrm>
            <a:prstGeom prst="roundRect">
              <a:avLst>
                <a:gd name="adj" fmla="val 49416"/>
              </a:avLst>
            </a:prstGeom>
            <a:solidFill>
              <a:srgbClr val="9C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265708" y="1679133"/>
              <a:ext cx="21100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>
                  <a:solidFill>
                    <a:srgbClr val="0070C0"/>
                  </a:solidFill>
                </a:rPr>
                <a:t>1. </a:t>
              </a:r>
              <a:r>
                <a:rPr lang="en-US" sz="2200" dirty="0"/>
                <a:t>hard - working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7B120E4D-30FE-421E-9BC8-C228690226D0}"/>
              </a:ext>
            </a:extLst>
          </p:cNvPr>
          <p:cNvGrpSpPr/>
          <p:nvPr/>
        </p:nvGrpSpPr>
        <p:grpSpPr>
          <a:xfrm>
            <a:off x="1840060" y="1238833"/>
            <a:ext cx="2321490" cy="2512115"/>
            <a:chOff x="-2406286" y="1036768"/>
            <a:chExt cx="2321490" cy="2512115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xmlns="" id="{D200CE2B-656E-4259-A1DD-ED90312E64A3}"/>
                </a:ext>
              </a:extLst>
            </p:cNvPr>
            <p:cNvGrpSpPr/>
            <p:nvPr/>
          </p:nvGrpSpPr>
          <p:grpSpPr>
            <a:xfrm>
              <a:off x="-2406286" y="1036768"/>
              <a:ext cx="2321490" cy="2013333"/>
              <a:chOff x="98989" y="1241497"/>
              <a:chExt cx="2698050" cy="2339908"/>
            </a:xfrm>
          </p:grpSpPr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xmlns="" id="{FBD2D226-1142-41DB-AB59-9DFAA65FC9CA}"/>
                  </a:ext>
                </a:extLst>
              </p:cNvPr>
              <p:cNvGrpSpPr/>
              <p:nvPr/>
            </p:nvGrpSpPr>
            <p:grpSpPr>
              <a:xfrm>
                <a:off x="200085" y="1360716"/>
                <a:ext cx="2596954" cy="2220689"/>
                <a:chOff x="1462289" y="1774371"/>
                <a:chExt cx="2113206" cy="1807029"/>
              </a:xfrm>
            </p:grpSpPr>
            <p:sp>
              <p:nvSpPr>
                <p:cNvPr id="77" name="Rounded Rectangle 3">
                  <a:extLst>
                    <a:ext uri="{FF2B5EF4-FFF2-40B4-BE49-F238E27FC236}">
                      <a16:creationId xmlns:a16="http://schemas.microsoft.com/office/drawing/2014/main" xmlns="" id="{BD1139F5-4592-4EA5-B97D-CDD621967857}"/>
                    </a:ext>
                  </a:extLst>
                </p:cNvPr>
                <p:cNvSpPr/>
                <p:nvPr/>
              </p:nvSpPr>
              <p:spPr>
                <a:xfrm>
                  <a:off x="1462289" y="1774371"/>
                  <a:ext cx="2113206" cy="1807029"/>
                </a:xfrm>
                <a:prstGeom prst="roundRect">
                  <a:avLst>
                    <a:gd name="adj" fmla="val 13655"/>
                  </a:avLst>
                </a:prstGeom>
                <a:solidFill>
                  <a:srgbClr val="A3E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78" name="Picture 77">
                  <a:extLst>
                    <a:ext uri="{FF2B5EF4-FFF2-40B4-BE49-F238E27FC236}">
                      <a16:creationId xmlns:a16="http://schemas.microsoft.com/office/drawing/2014/main" xmlns="" id="{67A2757B-7577-42F0-975E-336700E95EC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62289" y="2111830"/>
                  <a:ext cx="2113205" cy="1469570"/>
                </a:xfrm>
                <a:prstGeom prst="roundRect">
                  <a:avLst/>
                </a:prstGeom>
              </p:spPr>
            </p:pic>
          </p:grp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xmlns="" id="{255708D0-2CF7-48C6-A33D-CF193F0093C9}"/>
                  </a:ext>
                </a:extLst>
              </p:cNvPr>
              <p:cNvSpPr/>
              <p:nvPr/>
            </p:nvSpPr>
            <p:spPr>
              <a:xfrm>
                <a:off x="98989" y="1241497"/>
                <a:ext cx="414710" cy="41471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>
                    <a:solidFill>
                      <a:srgbClr val="0070C0"/>
                    </a:solidFill>
                  </a:rPr>
                  <a:t>a</a:t>
                </a:r>
              </a:p>
            </p:txBody>
          </p: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xmlns="" id="{6CD327F9-7593-46E0-8119-AFB96CF259C6}"/>
                </a:ext>
              </a:extLst>
            </p:cNvPr>
            <p:cNvGrpSpPr/>
            <p:nvPr/>
          </p:nvGrpSpPr>
          <p:grpSpPr>
            <a:xfrm>
              <a:off x="-1874245" y="3117996"/>
              <a:ext cx="1344392" cy="430887"/>
              <a:chOff x="3233058" y="1679133"/>
              <a:chExt cx="1344392" cy="430887"/>
            </a:xfrm>
          </p:grpSpPr>
          <p:sp>
            <p:nvSpPr>
              <p:cNvPr id="80" name="Rounded Rectangle 55">
                <a:extLst>
                  <a:ext uri="{FF2B5EF4-FFF2-40B4-BE49-F238E27FC236}">
                    <a16:creationId xmlns:a16="http://schemas.microsoft.com/office/drawing/2014/main" xmlns="" id="{D6B7187D-235C-4BCA-9592-4C8046C76427}"/>
                  </a:ext>
                </a:extLst>
              </p:cNvPr>
              <p:cNvSpPr/>
              <p:nvPr/>
            </p:nvSpPr>
            <p:spPr>
              <a:xfrm>
                <a:off x="3233058" y="1700905"/>
                <a:ext cx="1344392" cy="389152"/>
              </a:xfrm>
              <a:prstGeom prst="roundRect">
                <a:avLst>
                  <a:gd name="adj" fmla="val 49416"/>
                </a:avLst>
              </a:prstGeom>
              <a:solidFill>
                <a:srgbClr val="9CDD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xmlns="" id="{E4BEA5A5-888D-497C-93F9-97D4495987A9}"/>
                  </a:ext>
                </a:extLst>
              </p:cNvPr>
              <p:cNvSpPr txBox="1"/>
              <p:nvPr/>
            </p:nvSpPr>
            <p:spPr>
              <a:xfrm>
                <a:off x="3303812" y="1679133"/>
                <a:ext cx="127363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>
                    <a:solidFill>
                      <a:srgbClr val="0070C0"/>
                    </a:solidFill>
                  </a:rPr>
                  <a:t>4. </a:t>
                </a:r>
                <a:r>
                  <a:rPr lang="en-US" sz="2200" dirty="0"/>
                  <a:t>caring</a:t>
                </a: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D9969420-DE9F-48B7-A9BF-4076340191CE}"/>
              </a:ext>
            </a:extLst>
          </p:cNvPr>
          <p:cNvGrpSpPr/>
          <p:nvPr/>
        </p:nvGrpSpPr>
        <p:grpSpPr>
          <a:xfrm>
            <a:off x="4888645" y="1242057"/>
            <a:ext cx="2321490" cy="2494308"/>
            <a:chOff x="7217907" y="1192400"/>
            <a:chExt cx="2321490" cy="2494308"/>
          </a:xfrm>
        </p:grpSpPr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xmlns="" id="{1557E1F0-9B48-4643-BCDC-062D26FA22C0}"/>
                </a:ext>
              </a:extLst>
            </p:cNvPr>
            <p:cNvGrpSpPr/>
            <p:nvPr/>
          </p:nvGrpSpPr>
          <p:grpSpPr>
            <a:xfrm>
              <a:off x="7217907" y="1192400"/>
              <a:ext cx="2321490" cy="2013332"/>
              <a:chOff x="98989" y="1241497"/>
              <a:chExt cx="2698047" cy="2339904"/>
            </a:xfrm>
          </p:grpSpPr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xmlns="" id="{78151FC0-3DEF-42CC-8B01-E9EB567F3F19}"/>
                  </a:ext>
                </a:extLst>
              </p:cNvPr>
              <p:cNvGrpSpPr/>
              <p:nvPr/>
            </p:nvGrpSpPr>
            <p:grpSpPr>
              <a:xfrm>
                <a:off x="200084" y="1360715"/>
                <a:ext cx="2596952" cy="2220686"/>
                <a:chOff x="1462289" y="1774371"/>
                <a:chExt cx="2113206" cy="1807029"/>
              </a:xfrm>
            </p:grpSpPr>
            <p:sp>
              <p:nvSpPr>
                <p:cNvPr id="85" name="Rounded Rectangle 40">
                  <a:extLst>
                    <a:ext uri="{FF2B5EF4-FFF2-40B4-BE49-F238E27FC236}">
                      <a16:creationId xmlns:a16="http://schemas.microsoft.com/office/drawing/2014/main" xmlns="" id="{9A147561-4AA3-47FB-8F39-EDD38DCFEF49}"/>
                    </a:ext>
                  </a:extLst>
                </p:cNvPr>
                <p:cNvSpPr/>
                <p:nvPr/>
              </p:nvSpPr>
              <p:spPr>
                <a:xfrm>
                  <a:off x="1462289" y="1774371"/>
                  <a:ext cx="2113206" cy="1807029"/>
                </a:xfrm>
                <a:prstGeom prst="roundRect">
                  <a:avLst>
                    <a:gd name="adj" fmla="val 13655"/>
                  </a:avLst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86" name="Picture 85">
                  <a:extLst>
                    <a:ext uri="{FF2B5EF4-FFF2-40B4-BE49-F238E27FC236}">
                      <a16:creationId xmlns:a16="http://schemas.microsoft.com/office/drawing/2014/main" xmlns="" id="{96820134-594E-4EE1-B044-C5DF8C0C34A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7846" y="1774371"/>
                  <a:ext cx="1601091" cy="1807029"/>
                </a:xfrm>
                <a:prstGeom prst="roundRect">
                  <a:avLst/>
                </a:prstGeom>
              </p:spPr>
            </p:pic>
          </p:grp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xmlns="" id="{96D36FD2-321C-4582-AA7E-5409EBA1284B}"/>
                  </a:ext>
                </a:extLst>
              </p:cNvPr>
              <p:cNvSpPr/>
              <p:nvPr/>
            </p:nvSpPr>
            <p:spPr>
              <a:xfrm>
                <a:off x="98989" y="1241497"/>
                <a:ext cx="414709" cy="414709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>
                    <a:solidFill>
                      <a:srgbClr val="0070C0"/>
                    </a:solidFill>
                  </a:rPr>
                  <a:t>b</a:t>
                </a:r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xmlns="" id="{176F0DE0-899B-462A-99F4-8514147A10E3}"/>
                </a:ext>
              </a:extLst>
            </p:cNvPr>
            <p:cNvGrpSpPr/>
            <p:nvPr/>
          </p:nvGrpSpPr>
          <p:grpSpPr>
            <a:xfrm>
              <a:off x="7799608" y="3255821"/>
              <a:ext cx="1344392" cy="430887"/>
              <a:chOff x="3233058" y="1679133"/>
              <a:chExt cx="1344392" cy="430887"/>
            </a:xfrm>
          </p:grpSpPr>
          <p:sp>
            <p:nvSpPr>
              <p:cNvPr id="88" name="Rounded Rectangle 58">
                <a:extLst>
                  <a:ext uri="{FF2B5EF4-FFF2-40B4-BE49-F238E27FC236}">
                    <a16:creationId xmlns:a16="http://schemas.microsoft.com/office/drawing/2014/main" xmlns="" id="{5E6C45D0-6100-43BA-A1E8-4EF3C09905ED}"/>
                  </a:ext>
                </a:extLst>
              </p:cNvPr>
              <p:cNvSpPr/>
              <p:nvPr/>
            </p:nvSpPr>
            <p:spPr>
              <a:xfrm>
                <a:off x="3233058" y="1700905"/>
                <a:ext cx="1344392" cy="389152"/>
              </a:xfrm>
              <a:prstGeom prst="roundRect">
                <a:avLst>
                  <a:gd name="adj" fmla="val 49416"/>
                </a:avLst>
              </a:prstGeom>
              <a:solidFill>
                <a:srgbClr val="9CDD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xmlns="" id="{C06B8235-3FBA-4F51-A6F4-D3FF34B0C532}"/>
                  </a:ext>
                </a:extLst>
              </p:cNvPr>
              <p:cNvSpPr txBox="1"/>
              <p:nvPr/>
            </p:nvSpPr>
            <p:spPr>
              <a:xfrm>
                <a:off x="3303811" y="1679133"/>
                <a:ext cx="127363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>
                    <a:solidFill>
                      <a:srgbClr val="0070C0"/>
                    </a:solidFill>
                  </a:rPr>
                  <a:t>5. </a:t>
                </a:r>
                <a:r>
                  <a:rPr lang="en-US" sz="2200" dirty="0"/>
                  <a:t>active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24056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33211 0.743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15" y="3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6 L 0.43559 0.6208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71" y="3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0.09913 0.4909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48" y="2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037 L -0.45538 0.1210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26" y="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660000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278 L 0.32031 -0.0446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7" y="-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7.40741E-7 L 0.18906 -0.0009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7" y="-4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2.22222E-6 L 0.1908 -0.0011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-6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00092 L -0.18577 0.00162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53" y="116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-0.00463 L -0.18576 -0.00023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53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34"/>
          <p:cNvSpPr/>
          <p:nvPr/>
        </p:nvSpPr>
        <p:spPr>
          <a:xfrm>
            <a:off x="200084" y="4406590"/>
            <a:ext cx="8899071" cy="2375209"/>
          </a:xfrm>
          <a:prstGeom prst="roundRect">
            <a:avLst/>
          </a:prstGeom>
          <a:solidFill>
            <a:srgbClr val="BDE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82F8AC67-3E2E-40CA-B6C9-07AF390A9D13}"/>
              </a:ext>
            </a:extLst>
          </p:cNvPr>
          <p:cNvSpPr/>
          <p:nvPr/>
        </p:nvSpPr>
        <p:spPr>
          <a:xfrm>
            <a:off x="4312920" y="5599278"/>
            <a:ext cx="2280920" cy="38404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244929" y="1881105"/>
            <a:ext cx="8899071" cy="2375209"/>
          </a:xfrm>
          <a:prstGeom prst="roundRect">
            <a:avLst/>
          </a:prstGeom>
          <a:solidFill>
            <a:srgbClr val="EAF2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04278C07-7617-4DD7-A5BD-66BF632DF56C}"/>
              </a:ext>
            </a:extLst>
          </p:cNvPr>
          <p:cNvSpPr/>
          <p:nvPr/>
        </p:nvSpPr>
        <p:spPr>
          <a:xfrm>
            <a:off x="3557045" y="3231839"/>
            <a:ext cx="1280160" cy="38404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1919A8AB-129C-44A5-9DC5-2FCA743F347B}"/>
              </a:ext>
            </a:extLst>
          </p:cNvPr>
          <p:cNvSpPr/>
          <p:nvPr/>
        </p:nvSpPr>
        <p:spPr>
          <a:xfrm>
            <a:off x="4815840" y="2773680"/>
            <a:ext cx="2103120" cy="38032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154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7313" y="6266"/>
            <a:ext cx="80345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8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Use the adjectives in the box to complete the sentences. </a:t>
            </a:r>
          </a:p>
          <a:p>
            <a:r>
              <a:rPr lang="en-US" sz="2400" b="1" spc="-8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Pay attention to the highlighted  words / phrases. 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244929" y="1154698"/>
            <a:ext cx="8654143" cy="576131"/>
          </a:xfrm>
          <a:prstGeom prst="roundRect">
            <a:avLst/>
          </a:prstGeom>
          <a:solidFill>
            <a:srgbClr val="AFD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32910" y="1227320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carefull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45940" y="1225912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clever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58970" y="1227320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shy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572000" y="1225912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kind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885030" y="1225912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creative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198060" y="1224504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friendly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89671" y="2661864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1.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64500" y="2653211"/>
            <a:ext cx="6433560" cy="1013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dirty="0"/>
              <a:t>Mina is very                  . She likes drawing pictures. She always has lots of new ideas.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2375050" y="3093041"/>
            <a:ext cx="11887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22401" y="1955887"/>
            <a:ext cx="2221599" cy="2277140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2724800" y="518734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2.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199630" y="5178696"/>
            <a:ext cx="58456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Nam is              . </a:t>
            </a:r>
          </a:p>
          <a:p>
            <a:r>
              <a:rPr lang="en-US" sz="2400" dirty="0"/>
              <a:t>He likes helping his friends.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4156021" y="5509886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003"/>
          <a:stretch/>
        </p:blipFill>
        <p:spPr>
          <a:xfrm>
            <a:off x="209841" y="4397419"/>
            <a:ext cx="2642216" cy="2375209"/>
          </a:xfrm>
          <a:prstGeom prst="round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BC74B8E6-429B-445D-92A3-D27D42D96EF7}"/>
              </a:ext>
            </a:extLst>
          </p:cNvPr>
          <p:cNvSpPr txBox="1"/>
          <p:nvPr/>
        </p:nvSpPr>
        <p:spPr>
          <a:xfrm>
            <a:off x="2305700" y="2739366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creative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0BE9AA3C-5E21-4073-BC78-D7026978261E}"/>
              </a:ext>
            </a:extLst>
          </p:cNvPr>
          <p:cNvSpPr txBox="1"/>
          <p:nvPr/>
        </p:nvSpPr>
        <p:spPr>
          <a:xfrm>
            <a:off x="3915485" y="5182154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kind</a:t>
            </a:r>
          </a:p>
        </p:txBody>
      </p:sp>
    </p:spTree>
    <p:extLst>
      <p:ext uri="{BB962C8B-B14F-4D97-AF65-F5344CB8AC3E}">
        <p14:creationId xmlns:p14="http://schemas.microsoft.com/office/powerpoint/2010/main" xmlns="" val="137745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2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1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34"/>
          <p:cNvSpPr/>
          <p:nvPr/>
        </p:nvSpPr>
        <p:spPr>
          <a:xfrm>
            <a:off x="200084" y="4406590"/>
            <a:ext cx="8899071" cy="2375209"/>
          </a:xfrm>
          <a:prstGeom prst="roundRect">
            <a:avLst/>
          </a:prstGeom>
          <a:solidFill>
            <a:srgbClr val="BDE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CFE7F44-E530-4993-820A-BC5D2D2C7D34}"/>
              </a:ext>
            </a:extLst>
          </p:cNvPr>
          <p:cNvSpPr/>
          <p:nvPr/>
        </p:nvSpPr>
        <p:spPr>
          <a:xfrm>
            <a:off x="3801148" y="5587803"/>
            <a:ext cx="4235411" cy="4154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244929" y="1881105"/>
            <a:ext cx="8899071" cy="2375209"/>
          </a:xfrm>
          <a:prstGeom prst="roundRect">
            <a:avLst/>
          </a:prstGeom>
          <a:solidFill>
            <a:srgbClr val="EAF2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48DF391-E5D9-4865-9FB4-2CB93EF07E3C}"/>
              </a:ext>
            </a:extLst>
          </p:cNvPr>
          <p:cNvSpPr/>
          <p:nvPr/>
        </p:nvSpPr>
        <p:spPr>
          <a:xfrm>
            <a:off x="2551655" y="3068709"/>
            <a:ext cx="2560320" cy="4154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154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7313" y="6266"/>
            <a:ext cx="80345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8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Use the adjectives in the box to complete the sentences. </a:t>
            </a:r>
          </a:p>
          <a:p>
            <a:r>
              <a:rPr lang="en-US" sz="2400" b="1" spc="-8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Pay attention to the highlighted  words / phrases.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87080" y="2661864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3.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61910" y="2653211"/>
            <a:ext cx="3933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Minh Duc is</a:t>
            </a:r>
          </a:p>
          <a:p>
            <a:r>
              <a:rPr lang="en-US" sz="2400" dirty="0"/>
              <a:t>He likes meeting new people.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3038792" y="2984401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0028" y="1931909"/>
            <a:ext cx="2025232" cy="2275889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2724800" y="518734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4.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199630" y="5178696"/>
            <a:ext cx="58456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Kim is very               . </a:t>
            </a:r>
          </a:p>
          <a:p>
            <a:r>
              <a:rPr lang="en-US" sz="2400" dirty="0"/>
              <a:t>She pays attention to what she’s doing.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4639349" y="5509886"/>
            <a:ext cx="1005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47107" y="4406590"/>
            <a:ext cx="1862262" cy="2375209"/>
          </a:xfrm>
          <a:prstGeom prst="roundRect">
            <a:avLst/>
          </a:prstGeom>
        </p:spPr>
      </p:pic>
      <p:sp>
        <p:nvSpPr>
          <p:cNvPr id="29" name="Rounded Rectangle 1">
            <a:extLst>
              <a:ext uri="{FF2B5EF4-FFF2-40B4-BE49-F238E27FC236}">
                <a16:creationId xmlns:a16="http://schemas.microsoft.com/office/drawing/2014/main" xmlns="" id="{5EA77BE9-1EA0-4ADA-84CF-BEAE2513D45D}"/>
              </a:ext>
            </a:extLst>
          </p:cNvPr>
          <p:cNvSpPr/>
          <p:nvPr/>
        </p:nvSpPr>
        <p:spPr>
          <a:xfrm>
            <a:off x="244929" y="1154698"/>
            <a:ext cx="8654143" cy="576131"/>
          </a:xfrm>
          <a:prstGeom prst="roundRect">
            <a:avLst/>
          </a:prstGeom>
          <a:solidFill>
            <a:srgbClr val="AFD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CDF76A95-79D4-4C2B-8B5E-BCCC81FFA6B2}"/>
              </a:ext>
            </a:extLst>
          </p:cNvPr>
          <p:cNvSpPr txBox="1"/>
          <p:nvPr/>
        </p:nvSpPr>
        <p:spPr>
          <a:xfrm>
            <a:off x="632910" y="1227320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carefull</a:t>
            </a:r>
            <a:endParaRPr lang="en-US" sz="24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4DD9C795-54F7-4F22-906A-E95FF9A0955E}"/>
              </a:ext>
            </a:extLst>
          </p:cNvPr>
          <p:cNvSpPr txBox="1"/>
          <p:nvPr/>
        </p:nvSpPr>
        <p:spPr>
          <a:xfrm>
            <a:off x="1945940" y="1225912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clever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C84835C7-C7B4-407B-BB3D-0E8C11DFDABA}"/>
              </a:ext>
            </a:extLst>
          </p:cNvPr>
          <p:cNvSpPr txBox="1"/>
          <p:nvPr/>
        </p:nvSpPr>
        <p:spPr>
          <a:xfrm>
            <a:off x="3258970" y="1227320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shy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971D54CA-A796-48DB-B9B4-69FBD3E6E322}"/>
              </a:ext>
            </a:extLst>
          </p:cNvPr>
          <p:cNvSpPr txBox="1"/>
          <p:nvPr/>
        </p:nvSpPr>
        <p:spPr>
          <a:xfrm>
            <a:off x="4572000" y="1225912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alpha val="25000"/>
                  </a:schemeClr>
                </a:solidFill>
              </a:rPr>
              <a:t>kind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CC11DAC1-2D1B-4172-8331-C81EE99CA734}"/>
              </a:ext>
            </a:extLst>
          </p:cNvPr>
          <p:cNvSpPr txBox="1"/>
          <p:nvPr/>
        </p:nvSpPr>
        <p:spPr>
          <a:xfrm>
            <a:off x="5885030" y="1225912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alpha val="25000"/>
                  </a:schemeClr>
                </a:solidFill>
              </a:rPr>
              <a:t>creative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C72AB448-1EFC-42C9-ACA1-A666D5AA7BE9}"/>
              </a:ext>
            </a:extLst>
          </p:cNvPr>
          <p:cNvSpPr txBox="1"/>
          <p:nvPr/>
        </p:nvSpPr>
        <p:spPr>
          <a:xfrm>
            <a:off x="7198060" y="1224504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friendly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218FD879-6C90-4012-8432-B1B50AA9E728}"/>
              </a:ext>
            </a:extLst>
          </p:cNvPr>
          <p:cNvSpPr txBox="1"/>
          <p:nvPr/>
        </p:nvSpPr>
        <p:spPr>
          <a:xfrm>
            <a:off x="2910577" y="2657261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friendly</a:t>
            </a:r>
            <a:r>
              <a:rPr lang="en-US" sz="2400" dirty="0"/>
              <a:t>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1FFA31E1-3B7C-4AFE-8B70-6561619EFA1D}"/>
              </a:ext>
            </a:extLst>
          </p:cNvPr>
          <p:cNvSpPr txBox="1"/>
          <p:nvPr/>
        </p:nvSpPr>
        <p:spPr>
          <a:xfrm>
            <a:off x="3891550" y="2672023"/>
            <a:ext cx="2656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128E591A-F265-44D0-8561-AB78392BD077}"/>
              </a:ext>
            </a:extLst>
          </p:cNvPr>
          <p:cNvSpPr txBox="1"/>
          <p:nvPr/>
        </p:nvSpPr>
        <p:spPr>
          <a:xfrm>
            <a:off x="4512459" y="5178696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B050"/>
                </a:solidFill>
              </a:rPr>
              <a:t>carefull</a:t>
            </a:r>
            <a:endParaRPr lang="en-US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048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5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6" grpId="0"/>
      <p:bldP spid="43" grpId="0"/>
      <p:bldP spid="44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1546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7313" y="6266"/>
            <a:ext cx="80345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8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Use the adjectives in the box to complete the sentences. </a:t>
            </a:r>
          </a:p>
          <a:p>
            <a:r>
              <a:rPr lang="en-US" sz="2400" b="1" spc="-8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Pay attention to the highlighted  words / phrases.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44929" y="2773735"/>
            <a:ext cx="8899071" cy="2375209"/>
          </a:xfrm>
          <a:prstGeom prst="roundRect">
            <a:avLst/>
          </a:prstGeom>
          <a:solidFill>
            <a:srgbClr val="EAF2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736709" y="3576261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5.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211539" y="3567608"/>
            <a:ext cx="58456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Mai is              .</a:t>
            </a:r>
          </a:p>
          <a:p>
            <a:r>
              <a:rPr lang="en-US" sz="2400" dirty="0"/>
              <a:t>She learns things quickly and easily.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2091733" y="3898798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5030" y="2899104"/>
            <a:ext cx="3140619" cy="2124470"/>
          </a:xfrm>
          <a:prstGeom prst="rect">
            <a:avLst/>
          </a:prstGeom>
        </p:spPr>
      </p:pic>
      <p:sp>
        <p:nvSpPr>
          <p:cNvPr id="20" name="Rounded Rectangle 1">
            <a:extLst>
              <a:ext uri="{FF2B5EF4-FFF2-40B4-BE49-F238E27FC236}">
                <a16:creationId xmlns:a16="http://schemas.microsoft.com/office/drawing/2014/main" xmlns="" id="{A80E450E-91D6-49E8-9173-81D93206F875}"/>
              </a:ext>
            </a:extLst>
          </p:cNvPr>
          <p:cNvSpPr/>
          <p:nvPr/>
        </p:nvSpPr>
        <p:spPr>
          <a:xfrm>
            <a:off x="244929" y="1154698"/>
            <a:ext cx="8654143" cy="576131"/>
          </a:xfrm>
          <a:prstGeom prst="roundRect">
            <a:avLst/>
          </a:prstGeom>
          <a:solidFill>
            <a:srgbClr val="AFD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2BDBDE6-845A-476A-9320-CCC901B099D5}"/>
              </a:ext>
            </a:extLst>
          </p:cNvPr>
          <p:cNvSpPr txBox="1"/>
          <p:nvPr/>
        </p:nvSpPr>
        <p:spPr>
          <a:xfrm>
            <a:off x="632910" y="1227320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careful</a:t>
            </a:r>
            <a:endParaRPr lang="en-US" sz="2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B7FE1E7D-C731-45D5-BA50-D6C5A2874716}"/>
              </a:ext>
            </a:extLst>
          </p:cNvPr>
          <p:cNvSpPr txBox="1"/>
          <p:nvPr/>
        </p:nvSpPr>
        <p:spPr>
          <a:xfrm>
            <a:off x="1945940" y="1225912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clever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14826E36-605A-4398-B7F1-16A62A1247AA}"/>
              </a:ext>
            </a:extLst>
          </p:cNvPr>
          <p:cNvSpPr txBox="1"/>
          <p:nvPr/>
        </p:nvSpPr>
        <p:spPr>
          <a:xfrm>
            <a:off x="3258970" y="1227320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shy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1E345448-9AA0-4A05-B761-12C985468C42}"/>
              </a:ext>
            </a:extLst>
          </p:cNvPr>
          <p:cNvSpPr txBox="1"/>
          <p:nvPr/>
        </p:nvSpPr>
        <p:spPr>
          <a:xfrm>
            <a:off x="4572000" y="1225912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kind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25DE7508-C863-48BD-BEE4-828DE6AA8AA2}"/>
              </a:ext>
            </a:extLst>
          </p:cNvPr>
          <p:cNvSpPr txBox="1"/>
          <p:nvPr/>
        </p:nvSpPr>
        <p:spPr>
          <a:xfrm>
            <a:off x="5885030" y="1225912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creative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BD267E77-DF1E-40C3-8EC6-AEDBA0F65543}"/>
              </a:ext>
            </a:extLst>
          </p:cNvPr>
          <p:cNvSpPr txBox="1"/>
          <p:nvPr/>
        </p:nvSpPr>
        <p:spPr>
          <a:xfrm>
            <a:off x="7198060" y="1224504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friendly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B4CCCEF2-61E5-4327-A0E3-6A7B4DC5193A}"/>
              </a:ext>
            </a:extLst>
          </p:cNvPr>
          <p:cNvSpPr txBox="1"/>
          <p:nvPr/>
        </p:nvSpPr>
        <p:spPr>
          <a:xfrm>
            <a:off x="1892418" y="3576261"/>
            <a:ext cx="1313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clever</a:t>
            </a:r>
          </a:p>
        </p:txBody>
      </p:sp>
    </p:spTree>
    <p:extLst>
      <p:ext uri="{BB962C8B-B14F-4D97-AF65-F5344CB8AC3E}">
        <p14:creationId xmlns:p14="http://schemas.microsoft.com/office/powerpoint/2010/main" xmlns="" val="152526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2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2209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07403" y="689401"/>
            <a:ext cx="7596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groups. Write two personality adjectives for each group member.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42287" y="170286"/>
            <a:ext cx="3658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Friendship ﬂower.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3551" y="158182"/>
            <a:ext cx="1858736" cy="5433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994" y="104779"/>
            <a:ext cx="587409" cy="62162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54434" y="2039513"/>
            <a:ext cx="5143052" cy="49360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61657" y="2641829"/>
            <a:ext cx="1148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0070C0"/>
                </a:solidFill>
                <a:latin typeface="Comic Sans MS" panose="030F0702030302020204" pitchFamily="66" charset="0"/>
              </a:rPr>
              <a:t>Minh: kind funny</a:t>
            </a:r>
          </a:p>
        </p:txBody>
      </p:sp>
    </p:spTree>
    <p:extLst>
      <p:ext uri="{BB962C8B-B14F-4D97-AF65-F5344CB8AC3E}">
        <p14:creationId xmlns:p14="http://schemas.microsoft.com/office/powerpoint/2010/main" xmlns="" val="246835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673</TotalTime>
  <Words>417</Words>
  <Application>Microsoft Office PowerPoint</Application>
  <PresentationFormat>On-screen Show (4:3)</PresentationFormat>
  <Paragraphs>115</Paragraphs>
  <Slides>15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Windows</cp:lastModifiedBy>
  <cp:revision>65</cp:revision>
  <dcterms:created xsi:type="dcterms:W3CDTF">2020-12-09T02:04:09Z</dcterms:created>
  <dcterms:modified xsi:type="dcterms:W3CDTF">2021-08-05T07:47:23Z</dcterms:modified>
</cp:coreProperties>
</file>