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76" r:id="rId2"/>
    <p:sldId id="277" r:id="rId3"/>
    <p:sldId id="260" r:id="rId4"/>
    <p:sldId id="261" r:id="rId5"/>
    <p:sldId id="264" r:id="rId6"/>
    <p:sldId id="266" r:id="rId7"/>
    <p:sldId id="274" r:id="rId8"/>
    <p:sldId id="268" r:id="rId9"/>
    <p:sldId id="269" r:id="rId10"/>
    <p:sldId id="270" r:id="rId11"/>
    <p:sldId id="279" r:id="rId12"/>
    <p:sldId id="278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D46B1-3F7C-4426-B2FD-D252C839A373}" type="datetimeFigureOut">
              <a:rPr lang="en-US" smtClean="0"/>
              <a:pPr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987D3-39B2-486A-9BE9-AFB01E0FC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ew%20%20English_6_7_8_CD\EngLish7_CD1\08%20Track%208.wm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6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image" Target="../media/image15.jpeg"/><Relationship Id="rId10" Type="http://schemas.openxmlformats.org/officeDocument/2006/relationships/image" Target="../media/image12.png"/><Relationship Id="rId4" Type="http://schemas.openxmlformats.org/officeDocument/2006/relationships/image" Target="../media/image14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 descr="D:\1-TEACHING PLAN\VO THI SAU SECONDARY SCHOOL\ENGLISH 7- 2015-2016\ENGLISH 7- THI DIEM\UNIT 2\health 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971800"/>
            <a:ext cx="54102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277938" y="2133600"/>
            <a:ext cx="7131050" cy="1306513"/>
          </a:xfrm>
          <a:prstGeom prst="rect">
            <a:avLst/>
          </a:prstGeom>
          <a:noFill/>
          <a:ln/>
          <a:ex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0000"/>
                </a:solidFill>
                <a:latin typeface="VNtimes New Roman" pitchFamily="34" charset="0"/>
                <a:ea typeface="+mj-ea"/>
                <a:cs typeface="+mj-cs"/>
              </a:rPr>
              <a:t>WELCOME TO MY CLASS</a:t>
            </a:r>
          </a:p>
        </p:txBody>
      </p:sp>
    </p:spTree>
    <p:extLst>
      <p:ext uri="{BB962C8B-B14F-4D97-AF65-F5344CB8AC3E}">
        <p14:creationId xmlns:p14="http://schemas.microsoft.com/office/powerpoint/2010/main" val="369713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19"/>
          <p:cNvCxnSpPr/>
          <p:nvPr/>
        </p:nvCxnSpPr>
        <p:spPr>
          <a:xfrm flipV="1">
            <a:off x="6019800" y="2819400"/>
            <a:ext cx="685800" cy="37782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V="1">
            <a:off x="4371181" y="2867819"/>
            <a:ext cx="688976" cy="134938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/>
          <p:nvPr/>
        </p:nvCxnSpPr>
        <p:spPr>
          <a:xfrm rot="16200000" flipV="1">
            <a:off x="2628900" y="2705100"/>
            <a:ext cx="609600" cy="533400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 rot="10800000" flipV="1">
            <a:off x="2286000" y="3965574"/>
            <a:ext cx="1027114" cy="75882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/>
          <p:nvPr/>
        </p:nvCxnSpPr>
        <p:spPr>
          <a:xfrm>
            <a:off x="6096000" y="4114800"/>
            <a:ext cx="990600" cy="304800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4" name="Picture 2" descr="D:\1-TEACHING PLAN\VO THI SAU SECONDARY SCHOOL\ENGLISH 7- 2015-2016\ENGLISH 7- THI DIEM\UNIT 1\Photos\Eggshell\ask-question-2-fb180173e13f21ad6ae73ba29b08cd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2971800" cy="1295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124200" y="3276600"/>
            <a:ext cx="29718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</a:rPr>
              <a:t>ADVICE</a:t>
            </a:r>
          </a:p>
        </p:txBody>
      </p:sp>
      <p:pic>
        <p:nvPicPr>
          <p:cNvPr id="16386" name="Picture 2" descr="http://angelagold.com.vn/files/image/3379-rua-mat-bang-nuoc-am-co-tac-dung-g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4400"/>
            <a:ext cx="2735942" cy="1752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52400" y="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3. Match the correct advice (1-5) with the people (a-e)?</a:t>
            </a:r>
          </a:p>
        </p:txBody>
      </p:sp>
      <p:pic>
        <p:nvPicPr>
          <p:cNvPr id="16388" name="Picture 4" descr="Women exercising.Women exercising in sunny bright light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838200"/>
            <a:ext cx="2819400" cy="1828800"/>
          </a:xfrm>
          <a:prstGeom prst="rect">
            <a:avLst/>
          </a:prstGeom>
          <a:noFill/>
        </p:spPr>
      </p:pic>
      <p:pic>
        <p:nvPicPr>
          <p:cNvPr id="16390" name="Picture 6" descr="http://brightdoctors.vn/wp-content/uploads/2014/07/kem-chong-nang-trang-diem-trang-da-Bright-Doctors-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914400"/>
            <a:ext cx="2667000" cy="1828800"/>
          </a:xfrm>
          <a:prstGeom prst="rect">
            <a:avLst/>
          </a:prstGeom>
          <a:noFill/>
        </p:spPr>
      </p:pic>
      <p:sp>
        <p:nvSpPr>
          <p:cNvPr id="16392" name="AutoShape 8" descr="data:image/png;base64,iVBORw0KGgoAAAANSUhEUgAABQAAAAJYCAYAAAA9nkvjAAAgAElEQVR4Xu3db6gddn3H8d+9+dPc/Gluk7QN6Z9VEVREjEP6YIzZKU7YH9MWBHEbpsiebPinrHPMuabtlOGQ0T3dEy1uIlTbah2o4Kpl25OtMwoFlbWm2oWYanuT3CRNm9wzzsVW28R6PrUIn/g6ECjp95x87+t7H70595654UGAAAECBAgQIECAAAECBAgQIECAwHkrMHfefmW+MAIECBAgQIAAAQIECBAgQIAAAQIEhgDom4AAAQIECBAgQIAAAQIECBAgQIDAeSwgAJ7Hx/WlESBAgAABAgQIECBAgAABAgQIEBAAfQ8QIECAAAECBAgQIECAAAECBAgQOI8FBMDz+Li+NAIECBAgQIAAAQIECBAgQIAAAQICoO8BAgQIECBAgAABAgQIECBAgAABAuexgAB4Hh/Xl0aAAAECBAgQIECAAAECBAgQIEBAAPQ9QIAAAQIECBAgQIAAAQIECBAgQOA8FhAAz+Pj+tIIECBAgAABAgQIECBAgAABAgQICIC+BwgQIECAAAECBAgQIECAAAECBAj8EgUmk8m1k8lkzxhj92Qy2b28vDzWrFkzNm7cuDTG2D+ZTO6Zn5//2tzc3P6XYi0B8KVQ9BoECBAgQIAAAQIECBAgQIAAAQIEfo7AmTNn9k4mk31PPPHEVdPod/To0TGZTMaGDRtWn3nixImxfv36ceGFF46LLrpoGgS/Oj8/f8Pc3NyBXwRXAPxF9DyXAAECBAgQIECAAAECBAgQIECAwM8RmEwmi08//fTdS0tL1zz22GOrwW/jxo2rf57/OH369HjyySfHsWPHVt8VuGvXrmkUfP+6dev+8cVCC4AvVs7zCBAgQIAAAQIECBAgQIAAAQIECMwQ/06ePHn/oUOHXnvmzJmxdevWsXbt2pncTp48OY4cOTK2b98+fVfgJxYWFm6Y6YnPGxIAX4ya5xAgQIAAAQIECBAgQIAAAQIECBD4OQJLS0uL69atu//gwYOvXbdu3Zi+u+9d73rXuOOOO1ZD4As9puFvOnvbbbeNK664YvXHgqcRcOPGjXEEFAB9qxIgQIAAAQIECBAgQIAAAQIECBB4iQWm8W/t2rX3HT58ePf0R3mnP9b7x9ddP95w8ND42mU7x1133bUa9c71mP5uwOuvv35c838/GPeM0+OOz3xmvOxlLxubN28emzZtunHz5s23J+sKgImWWQIECBAgQIAAAQIECBAgQIAAAQIzCBw9evSW5eXlfdPwN/1gj3379o3d935xvGnj5nHP8pHxqUu3jzvvvPOsCDiNf29/+9vHH/7gR2PP5q3jW0+dGu9ZfmJ89ktfHDt27Bjbtm2b/g7B12/atGnmTwgWAGc4mBECBAgQIECAAAECBAgQIECAAAECswosLS1dtbKy8o2lpaUt8/Pzq/3t0K0fGVvuu//Zl5hGwH+5ZNv49Kc//WwEnMa/d7zjHeOPDj++Gv+eeawsLIzNd/7zmNu8eczNzY3FxcWvbt269bdn3UcAnFXKHAECBAgQIECAAAECBAgQIECAAIEZBB5//PHbT5w48b5Tp079JOL978PjqRs/MMaJE2dFwHvvvXf17975zneOPQ898pz4N/37dR+4cax561tWZ6YBcNOmTeOCCy54/eLi4kzvAhQAZziaEQIECBAgQIAAAQIECBAgQIAAAQKzCvzwhz88cPz48V+b/vjvTz8mDz08Tt/0wTH3vAj4wG/9xurYG+7/z7Pi3/yfv2/M/86bn32Z+fn5sXHjxmkAvHXHjh23zLKTADiLkhkCBAgQIECAAAECBAgQIECAAAECMwhMP/RjZWXl6ydPnhzTP2c9Hv7uWPnAh54TAT/6+OFxdGVlfGTHzueMz934njHe8qazXmLLli2TCy644P5LLrnkmhlWGgLgLEpmCBAgQIAAAQIECBAgQIAAAQIECMwgcOjQoWsmk8l9y8vL5w6A0x/jffjAmPvgzWPuxDkC4Y//jZX3/dmYvPncfW/66cEbNmw4uHPnzstmWEkAnAXJDAECBAgQIECAAAECBAgQIECAAIFZBA4ePHjL3NzcvmkAnP75WY+57x4YZ/7ig2PDmZWzRpb/5Iax/nff+jOfO/0k4HXr1o1du3bN9Oa+mYZm+eLMECBAgAABAgQIECBAgAABAgQIEPhVF3j00UdvWbNmzb6pw/T39f2sx3vf+96x40tfGX+6uP05I//15InxsR1bx1133TW2bv3JJwE//3XOnDkjAP6qf7P5+gkQIECAAAECBAgQIECAAAECBH75At///vevXbt27d3TeLewsHDOBfbu3TuOfPaes37n3zPD9ywfGXdevnPcd999Y3Fx8azXOHr06Oq7Cy+77LKZ3tw309Avn8q/SIAAAQIECBAgQIAAAQIECBAgQKBP4MCBA9esX7/+vosuumj6Sb1nfQE33HDDC8a/Z54wfSfgP126bXzhHBFwGv+Wlpb+48orr/zNWYQEwFmUzBAgQIAAAQIECBAgQIAAAQIECBCYQeDAgQOLk8nkiYsvvvisAPjud797HL3rc2e982/nRz+8+sqH/vJDz/kXvvXUqfGxHReOz3/lK8++E3AymYxjx46NI0eO3PHyl7987wwr+RCQWZDMECBAgAABAgQIECBAgAABAgQIEJhV4KGHHrpn27Zte376R4Bvuumm8egnPnlW/Lvk724bW67bs/rSx+7+3Dj8VzefMwLe/eUvr0bAlZWV8eMfAb7uFa94xT2z7OQdgLMomSFAgAABAgQIECBAgAABAgQIECAwo8B3vvOdvQsLCx/fvv0nH/Dx7/tuG5fdefdzXuHij9w6Nl/3tuf83fLdnx+P/fXqZ4g8+/jBpo3j6n/74pjfsmVMJpPJoUOHjq1Zs+bXrrrqqqVZVhIAZ1EyQ4AAAQIECBAgQIAAAQIECBAgQCAQ+Pa3v/3VSy+99I1r166dRrtx7JOfGk/8/T88+wrbP7xvbNrzB+d8xeOfu3f86EO3Pvv/Nu35/bH9w7esfqrwkSNHpj8CfOMrX/nK22ddRwCcVcocAQIECBAgQIAAAQIECBAgQIAAgRkFHnzwwd0bNmz4+q5duyZPPfXUaoN7/G9uHSc+/6/jottuHtOo90KP45/7wnji5tvGxrf93tj2t/vG3NzcePrpp8fhw4e/8epXv3r3jGusjgmAiZZZAgQIECBAgAABAgQIECBAgAABAjMKPPjgg6s/Cnz55ZeP48ePr74T8Kn//p+x/g2/PtMrPDM7fRfh2rVrzzzyyCPH5+bmXveqV73qwEwv8OMhATDRMkuAAAECBAgQIECAAAECBAgQIEAgEPjmN7+5d9OmTR+/8sorV5aXl+dPnz4dPHusfpLw9Ed/v/e97x2dTCZvfM1rXrM/egHvAEy5zBMgQIAAAQIECBAgQIAAAQIECBDIBPbv37/6TsArrrhi9VN8T5w4sfpuwBd6TN/1t3nz5tVP/D148OAjk8nk2t27d8fxb/pveAdgdi/TBAgQIECAAAECBAgQIECAAAECBGKB/fv3X7OysnL7tm3bXrdz587VAPjkk0+OM2fOrP739Hf8TR/r1q0bCwsL49SpU+PRRx8dJ0+evGN+fv79u3fvnukTf8+1mAAYn8sTCBAgQIAAAQIECBAgQIAAAQIECLw4gQceeGDvGOPahYWFPYuLi2PNmjWrwW8aAk+ePLka/o4cOXL09OnTd0+D4dVXX/2i3vX309sJgC/uVp5FgAABAgQIECBAgAABAgQIECBA4EUL7N+/f/H06dPPfJrvNXNzcwcmk8mBlZWVpZci+gmAL/o0nkiAAAECBAgQIECAAAECBAgQIECgS8A7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Pe5+UYAACAASURBV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JepQVgAABG5JREFU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8P93U4t3SakEO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png;base64,iVBORw0KGgoAAAANSUhEUgAABQAAAAJYCAYAAAA9nkvjAAAgAElEQVR4Xu3db6gddn3H8d+9+dPc/Gluk7QN6Z9VEVREjEP6YIzZKU7YH9MWBHEbpsiebPinrHPMuabtlOGQ0T3dEy1uIlTbah2o4Kpl25OtMwoFlbWm2oWYanuT3CRNm9wzzsVW28R6PrUIn/g6ECjp95x87+t7H70595654UGAAAECBAgQIECAAAECBAgQIECAwHkrMHfefmW+MAIECBAgQIAAAQIECBAgQIAAAQIEhgDom4AAAQIECBAgQIAAAQIECBAgQIDAeSwgAJ7Hx/WlESBAgAABAgQIECBAgAABAgQIEBAAfQ8QIECAAAECBAgQIECAAAECBAgQOI8FBMDz+Li+NAIECBAgQIAAAQIECBAgQIAAAQICoO8BAgQIECBAgAABAgQIECBAgAABAuexgAB4Hh/Xl0aAAAECBAgQIECAAAECBAgQIEBAAPQ9QIAAAQIECBAgQIAAAQIECBAgQOA8FhAAz+Pj+tIIECBAgAABAgQIECBAgAABAgQICIC+BwgQIECAAAECBAgQIECAAAECBAj8EgUmk8m1k8lkzxhj92Qy2b28vDzWrFkzNm7cuDTG2D+ZTO6Zn5//2tzc3P6XYi0B8KVQ9BoECBAgQIAAAQIECBAgQIAAAQIEfo7AmTNn9k4mk31PPPHEVdPod/To0TGZTMaGDRtWn3nixImxfv36ceGFF46LLrpoGgS/Oj8/f8Pc3NyBXwRXAPxF9DyXAAECBAgQIECAAAECBAgQIECAwM8RmEwmi08//fTdS0tL1zz22GOrwW/jxo2rf57/OH369HjyySfHsWPHVt8VuGvXrmkUfP+6dev+8cVCC4AvVs7zCBAgQIAAAQIECBAgQIAAAQIECMwQ/06ePHn/oUOHXnvmzJmxdevWsXbt2pncTp48OY4cOTK2b98+fVfgJxYWFm6Y6YnPGxIAX4ya5xAgQIAAAQIECBAgQIAAAQIECBD4OQJLS0uL69atu//gwYOvXbdu3Zi+u+9d73rXuOOOO1ZD4As9puFvOnvbbbeNK664YvXHgqcRcOPGjXEEFAB9qxIgQIAAAQIECBAgQIAAAQIECBB4iQWm8W/t2rX3HT58ePf0R3mnP9b7x9ddP95w8ND42mU7x1133bUa9c71mP5uwOuvv35c838/GPeM0+OOz3xmvOxlLxubN28emzZtunHz5s23J+sKgImWWQIECBAgQIAAAQIECBAgQIAAAQIzCBw9evSW5eXlfdPwN/1gj3379o3d935xvGnj5nHP8pHxqUu3jzvvvPOsCDiNf29/+9vHH/7gR2PP5q3jW0+dGu9ZfmJ89ktfHDt27Bjbtm2b/g7B12/atGnmTwgWAGc4mBECBAgQIECAAAECBAgQIECAAAECswosLS1dtbKy8o2lpaUt8/Pzq/3t0K0fGVvuu//Zl5hGwH+5ZNv49Kc//WwEnMa/d7zjHeOPDj++Gv+eeawsLIzNd/7zmNu8eczNzY3FxcWvbt269bdn3UcAnFXKHAECBAgQIECAAAECBAgQIECAAIEZBB5//PHbT5w48b5Tp079JOL978PjqRs/MMaJE2dFwHvvvXf17975zneOPQ898pz4N/37dR+4cax561tWZ6YBcNOmTeOCCy54/eLi4kzvAhQAZziaEQIECBAgQIAAAQIECBAgQIAAAQKzCvzwhz88cPz48V+b/vjvTz8mDz08Tt/0wTH3vAj4wG/9xurYG+7/z7Pi3/yfv2/M/86bn32Z+fn5sXHjxmkAvHXHjh23zLKTADiLkhkCBAgQIECAAAECBAgQIECAAAECMwhMP/RjZWXl6ydPnhzTP2c9Hv7uWPnAh54TAT/6+OFxdGVlfGTHzueMz934njHe8qazXmLLli2TCy644P5LLrnkmhlWGgLgLEpmCBAgQIAAAQIECBAgQIAAAQIECMwgcOjQoWsmk8l9y8vL5w6A0x/jffjAmPvgzWPuxDkC4Y//jZX3/dmYvPncfW/66cEbNmw4uHPnzstmWEkAnAXJDAECBAgQIECAAAECBAgQIECAAIFZBA4ePHjL3NzcvmkAnP75WY+57x4YZ/7ig2PDmZWzRpb/5Iax/nff+jOfO/0k4HXr1o1du3bN9Oa+mYZm+eLMECBAgAABAgQIECBAgAABAgQIEPhVF3j00UdvWbNmzb6pw/T39f2sx3vf+96x40tfGX+6uP05I//15InxsR1bx1133TW2bv3JJwE//3XOnDkjAP6qf7P5+gkQIECAAAECBAgQIECAAAECBH75At///vevXbt27d3TeLewsHDOBfbu3TuOfPaes37n3zPD9ywfGXdevnPcd999Y3Fx8azXOHr06Oq7Cy+77LKZ3tw309Avn8q/SIAAAQIECBAgQIAAAQIECBAgQKBP4MCBA9esX7/+vosuumj6Sb1nfQE33HDDC8a/Z54wfSfgP126bXzhHBFwGv+Wlpb+48orr/zNWYQEwFmUzBAgQIAAAQIECBAgQIAAAQIECBCYQeDAgQOLk8nkiYsvvvisAPjud797HL3rc2e982/nRz+8+sqH/vJDz/kXvvXUqfGxHReOz3/lK8++E3AymYxjx46NI0eO3PHyl7987wwr+RCQWZDMECBAgAABAgQIECBAgAABAgQIEJhV4KGHHrpn27Zte376R4Bvuumm8egnPnlW/Lvk724bW67bs/rSx+7+3Dj8VzefMwLe/eUvr0bAlZWV8eMfAb7uFa94xT2z7OQdgLMomSFAgAABAgQIECBAgAABAgQIECAwo8B3vvOdvQsLCx/fvv0nH/Dx7/tuG5fdefdzXuHij9w6Nl/3tuf83fLdnx+P/fXqZ4g8+/jBpo3j6n/74pjfsmVMJpPJoUOHjq1Zs+bXrrrqqqVZVhIAZ1EyQ4AAAQIECBAgQIAAAQIECBAgQCAQ+Pa3v/3VSy+99I1r166dRrtx7JOfGk/8/T88+wrbP7xvbNrzB+d8xeOfu3f86EO3Pvv/Nu35/bH9w7esfqrwkSNHpj8CfOMrX/nK22ddRwCcVcocAQIECBAgQIAAAQIECBAgQIAAgRkFHnzwwd0bNmz4+q5duyZPPfXUaoN7/G9uHSc+/6/jottuHtOo90KP45/7wnji5tvGxrf93tj2t/vG3NzcePrpp8fhw4e/8epXv3r3jGusjgmAiZZZAgQIECBAgAABAgQIECBAgAABAjMKPPjgg6s/Cnz55ZeP48ePr74T8Kn//p+x/g2/PtMrPDM7fRfh2rVrzzzyyCPH5+bmXveqV73qwEwv8OMhATDRMkuAAAECBAgQIECAAAECBAgQIEAgEPjmN7+5d9OmTR+/8sorV5aXl+dPnz4dPHusfpLw9Ed/v/e97x2dTCZvfM1rXrM/egHvAEy5zBMgQIAAAQIECBAgQIAAAQIECBDIBPbv37/6TsArrrhi9VN8T5w4sfpuwBd6TN/1t3nz5tVP/D148OAjk8nk2t27d8fxb/pveAdgdi/TBAgQIECAAAECBAgQIECAAAECBGKB/fv3X7OysnL7tm3bXrdz587VAPjkk0+OM2fOrP739Hf8TR/r1q0bCwsL49SpU+PRRx8dJ0+evGN+fv79u3fvnukTf8+1mAAYn8sTCBAgQIAAAQIECBAgQIAAAQIECLw4gQceeGDvGOPahYWFPYuLi2PNmjWrwW8aAk+ePLka/o4cOXL09OnTd0+D4dVXX/2i3vX309sJgC/uVp5FgAABAgQIECBAgAABAgQIECBA4EUL7N+/f/H06dPPfJrvNXNzcwcmk8mBlZWVpZci+gmAL/o0nkiAAAECBAgQIECAAAECBAgQIECgS8A7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Pe5+UYAACAASURBV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JepQVgAABG5JREFU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8P93U4t3SakEO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Tin tức, hình ảnh, video về chủ đề rửa ta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4876800"/>
            <a:ext cx="3048000" cy="1752599"/>
          </a:xfrm>
          <a:prstGeom prst="rect">
            <a:avLst/>
          </a:prstGeom>
          <a:noFill/>
        </p:spPr>
      </p:pic>
      <p:pic>
        <p:nvPicPr>
          <p:cNvPr id="16398" name="Picture 14" descr="Kết quả hình ảnh cho co gai be thuc 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495800"/>
            <a:ext cx="2895600" cy="1581151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6705600" y="2819400"/>
            <a:ext cx="1937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1. Wear a 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6248400"/>
            <a:ext cx="3977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2. Wash your hands regularly</a:t>
            </a:r>
          </a:p>
        </p:txBody>
      </p:sp>
      <p:sp>
        <p:nvSpPr>
          <p:cNvPr id="43" name="Oval 42"/>
          <p:cNvSpPr/>
          <p:nvPr/>
        </p:nvSpPr>
        <p:spPr>
          <a:xfrm>
            <a:off x="304800" y="9144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44" name="Oval 43"/>
          <p:cNvSpPr/>
          <p:nvPr/>
        </p:nvSpPr>
        <p:spPr>
          <a:xfrm>
            <a:off x="3352800" y="8382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6" name="Oval 45"/>
          <p:cNvSpPr/>
          <p:nvPr/>
        </p:nvSpPr>
        <p:spPr>
          <a:xfrm>
            <a:off x="6248400" y="44958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7" name="Oval 46"/>
          <p:cNvSpPr/>
          <p:nvPr/>
        </p:nvSpPr>
        <p:spPr>
          <a:xfrm>
            <a:off x="1676400" y="48768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48" name="Oval 47"/>
          <p:cNvSpPr/>
          <p:nvPr/>
        </p:nvSpPr>
        <p:spPr>
          <a:xfrm>
            <a:off x="6477000" y="914400"/>
            <a:ext cx="457200" cy="4572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3600" y="6019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3. Be careful with what you eat and drink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352801" y="25146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4. Exercise regularly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0" y="2667000"/>
            <a:ext cx="312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5. Wash your face regularly.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41" grpId="0"/>
      <p:bldP spid="42" grpId="0"/>
      <p:bldP spid="49" grpId="0"/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19"/>
          <p:cNvCxnSpPr>
            <a:cxnSpLocks/>
          </p:cNvCxnSpPr>
          <p:nvPr/>
        </p:nvCxnSpPr>
        <p:spPr>
          <a:xfrm>
            <a:off x="7467600" y="1456929"/>
            <a:ext cx="533400" cy="45606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cxnSpLocks/>
          </p:cNvCxnSpPr>
          <p:nvPr/>
        </p:nvCxnSpPr>
        <p:spPr>
          <a:xfrm rot="16200000" flipV="1">
            <a:off x="5401226" y="542375"/>
            <a:ext cx="469505" cy="29915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cxnSpLocks/>
          </p:cNvCxnSpPr>
          <p:nvPr/>
        </p:nvCxnSpPr>
        <p:spPr>
          <a:xfrm rot="10800000">
            <a:off x="5029201" y="1295400"/>
            <a:ext cx="742247" cy="201218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cxnSpLocks/>
          </p:cNvCxnSpPr>
          <p:nvPr/>
        </p:nvCxnSpPr>
        <p:spPr>
          <a:xfrm rot="10800000" flipV="1">
            <a:off x="5098030" y="1607254"/>
            <a:ext cx="867573" cy="44132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cxnSpLocks/>
          </p:cNvCxnSpPr>
          <p:nvPr/>
        </p:nvCxnSpPr>
        <p:spPr>
          <a:xfrm rot="16200000" flipH="1">
            <a:off x="5849897" y="1723683"/>
            <a:ext cx="725041" cy="30056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791200" y="237729"/>
            <a:ext cx="29718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000" b="1" dirty="0">
                <a:solidFill>
                  <a:srgbClr val="FF0000"/>
                </a:solidFill>
              </a:rPr>
              <a:t>ADVICE</a:t>
            </a:r>
          </a:p>
        </p:txBody>
      </p:sp>
      <p:sp>
        <p:nvSpPr>
          <p:cNvPr id="16392" name="AutoShape 8" descr="data:image/png;base64,iVBORw0KGgoAAAANSUhEUgAABQAAAAJYCAYAAAA9nkvjAAAgAElEQVR4Xu3db6gddn3H8d+9+dPc/Gluk7QN6Z9VEVREjEP6YIzZKU7YH9MWBHEbpsiebPinrHPMuabtlOGQ0T3dEy1uIlTbah2o4Kpl25OtMwoFlbWm2oWYanuT3CRNm9wzzsVW28R6PrUIn/g6ECjp95x87+t7H70595654UGAAAECBAgQIECAAAECBAgQIECAwHkrMHfefmW+MAIECBAgQIAAAQIECBAgQIAAAQIEhgDom4AAAQIECBAgQIAAAQIECBAgQIDAeSwgAJ7Hx/WlESBAgAABAgQIECBAgAABAgQIEBAAfQ8QIECAAAECBAgQIECAAAECBAgQOI8FBMDz+Li+NAIECBAgQIAAAQIECBAgQIAAAQICoO8BAgQIECBAgAABAgQIECBAgAABAuexgAB4Hh/Xl0aAAAECBAgQIECAAAECBAgQIEBAAPQ9QIAAAQIECBAgQIAAAQIECBAgQOA8FhAAz+Pj+tIIECBAgAABAgQIECBAgAABAgQICIC+BwgQIECAAAECBAgQIECAAAECBAj8EgUmk8m1k8lkzxhj92Qy2b28vDzWrFkzNm7cuDTG2D+ZTO6Zn5//2tzc3P6XYi0B8KVQ9BoECBAgQIAAAQIECBAgQIAAAQIEfo7AmTNn9k4mk31PPPHEVdPod/To0TGZTMaGDRtWn3nixImxfv36ceGFF46LLrpoGgS/Oj8/f8Pc3NyBXwRXAPxF9DyXAAECBAgQIECAAAECBAgQIECAwM8RmEwmi08//fTdS0tL1zz22GOrwW/jxo2rf57/OH369HjyySfHsWPHVt8VuGvXrmkUfP+6dev+8cVCC4AvVs7zCBAgQIAAAQIECBAgQIAAAQIECMwQ/06ePHn/oUOHXnvmzJmxdevWsXbt2pncTp48OY4cOTK2b98+fVfgJxYWFm6Y6YnPGxIAX4ya5xAgQIAAAQIECBAgQIAAAQIECBD4OQJLS0uL69atu//gwYOvXbdu3Zi+u+9d73rXuOOOO1ZD4As9puFvOnvbbbeNK664YvXHgqcRcOPGjXEEFAB9qxIgQIAAAQIECBAgQIAAAQIECBB4iQWm8W/t2rX3HT58ePf0R3mnP9b7x9ddP95w8ND42mU7x1133bUa9c71mP5uwOuvv35c838/GPeM0+OOz3xmvOxlLxubN28emzZtunHz5s23J+sKgImWWQIECBAgQIAAAQIECBAgQIAAAQIzCBw9evSW5eXlfdPwN/1gj3379o3d935xvGnj5nHP8pHxqUu3jzvvvPOsCDiNf29/+9vHH/7gR2PP5q3jW0+dGu9ZfmJ89ktfHDt27Bjbtm2b/g7B12/atGnmTwgWAGc4mBECBAgQIECAAAECBAgQIECAAAECswosLS1dtbKy8o2lpaUt8/Pzq/3t0K0fGVvuu//Zl5hGwH+5ZNv49Kc//WwEnMa/d7zjHeOPDj++Gv+eeawsLIzNd/7zmNu8eczNzY3FxcWvbt269bdn3UcAnFXKHAECBAgQIECAAAECBAgQIECAAIEZBB5//PHbT5w48b5Tp079JOL978PjqRs/MMaJE2dFwHvvvXf17975zneOPQ898pz4N/37dR+4cax561tWZ6YBcNOmTeOCCy54/eLi4kzvAhQAZziaEQIECBAgQIAAAQIECBAgQIAAAQKzCvzwhz88cPz48V+b/vjvTz8mDz08Tt/0wTH3vAj4wG/9xurYG+7/z7Pi3/yfv2/M/86bn32Z+fn5sXHjxmkAvHXHjh23zLKTADiLkhkCBAgQIECAAAECBAgQIECAAAECMwhMP/RjZWXl6ydPnhzTP2c9Hv7uWPnAh54TAT/6+OFxdGVlfGTHzueMz934njHe8qazXmLLli2TCy644P5LLrnkmhlWGgLgLEpmCBAgQIAAAQIECBAgQIAAAQIECMwgcOjQoWsmk8l9y8vL5w6A0x/jffjAmPvgzWPuxDkC4Y//jZX3/dmYvPncfW/66cEbNmw4uHPnzstmWEkAnAXJDAECBAgQIECAAAECBAgQIECAAIFZBA4ePHjL3NzcvmkAnP75WY+57x4YZ/7ig2PDmZWzRpb/5Iax/nff+jOfO/0k4HXr1o1du3bN9Oa+mYZm+eLMECBAgAABAgQIECBAgAABAgQIEPhVF3j00UdvWbNmzb6pw/T39f2sx3vf+96x40tfGX+6uP05I//15InxsR1bx1133TW2bv3JJwE//3XOnDkjAP6qf7P5+gkQIECAAAECBAgQIECAAAECBH75At///vevXbt27d3TeLewsHDOBfbu3TuOfPaes37n3zPD9ywfGXdevnPcd999Y3Fx8azXOHr06Oq7Cy+77LKZ3tw309Avn8q/SIAAAQIECBAgQIAAAQIECBAgQKBP4MCBA9esX7/+vosuumj6Sb1nfQE33HDDC8a/Z54wfSfgP126bXzhHBFwGv+Wlpb+48orr/zNWYQEwFmUzBAgQIAAAQIECBAgQIAAAQIECBCYQeDAgQOLk8nkiYsvvvisAPjud797HL3rc2e982/nRz+8+sqH/vJDz/kXvvXUqfGxHReOz3/lK8++E3AymYxjx46NI0eO3PHyl7987wwr+RCQWZDMECBAgAABAgQIECBAgAABAgQIEJhV4KGHHrpn27Zte376R4Bvuumm8egnPnlW/Lvk724bW67bs/rSx+7+3Dj8VzefMwLe/eUvr0bAlZWV8eMfAb7uFa94xT2z7OQdgLMomSFAgAABAgQIECBAgAABAgQIECAwo8B3vvOdvQsLCx/fvv0nH/Dx7/tuG5fdefdzXuHij9w6Nl/3tuf83fLdnx+P/fXqZ4g8+/jBpo3j6n/74pjfsmVMJpPJoUOHjq1Zs+bXrrrqqqVZVhIAZ1EyQ4AAAQIECBAgQIAAAQIECBAgQCAQ+Pa3v/3VSy+99I1r166dRrtx7JOfGk/8/T88+wrbP7xvbNrzB+d8xeOfu3f86EO3Pvv/Nu35/bH9w7esfqrwkSNHpj8CfOMrX/nK22ddRwCcVcocAQIECBAgQIAAAQIECBAgQIAAgRkFHnzwwd0bNmz4+q5duyZPPfXUaoN7/G9uHSc+/6/jottuHtOo90KP45/7wnji5tvGxrf93tj2t/vG3NzcePrpp8fhw4e/8epXv3r3jGusjgmAiZZZAgQIECBAgAABAgQIECBAgAABAjMKPPjgg6s/Cnz55ZeP48ePr74T8Kn//p+x/g2/PtMrPDM7fRfh2rVrzzzyyCPH5+bmXveqV73qwEwv8OMhATDRMkuAAAECBAgQIECAAAECBAgQIEAgEPjmN7+5d9OmTR+/8sorV5aXl+dPnz4dPHusfpLw9Ed/v/e97x2dTCZvfM1rXrM/egHvAEy5zBMgQIAAAQIECBAgQIAAAQIECBDIBPbv37/6TsArrrhi9VN8T5w4sfpuwBd6TN/1t3nz5tVP/D148OAjk8nk2t27d8fxb/pveAdgdi/TBAgQIECAAAECBAgQIECAAAECBGKB/fv3X7OysnL7tm3bXrdz587VAPjkk0+OM2fOrP739Hf8TR/r1q0bCwsL49SpU+PRRx8dJ0+evGN+fv79u3fvnukTf8+1mAAYn8sTCBAgQIAAAQIECBAgQIAAAQIECLw4gQceeGDvGOPahYWFPYuLi2PNmjWrwW8aAk+ePLka/o4cOXL09OnTd0+D4dVXX/2i3vX309sJgC/uVp5FgAABAgQIECBAgAABAgQIECBA4EUL7N+/f/H06dPPfJrvNXNzcwcmk8mBlZWVpZci+gmAL/o0nkiAAAECBAgQIECAAAECBAgQIECgS8A7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Pe5+UYAACAASURBV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JepQVgAABG5JREFU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8P93U4t3SakEO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data:image/png;base64,iVBORw0KGgoAAAANSUhEUgAABQAAAAJYCAYAAAA9nkvjAAAgAElEQVR4Xu3db6gddn3H8d+9+dPc/Gluk7QN6Z9VEVREjEP6YIzZKU7YH9MWBHEbpsiebPinrHPMuabtlOGQ0T3dEy1uIlTbah2o4Kpl25OtMwoFlbWm2oWYanuT3CRNm9wzzsVW28R6PrUIn/g6ECjp95x87+t7H70595654UGAAAECBAgQIECAAAECBAgQIECAwHkrMHfefmW+MAIECBAgQIAAAQIECBAgQIAAAQIEhgDom4AAAQIECBAgQIAAAQIECBAgQIDAeSwgAJ7Hx/WlESBAgAABAgQIECBAgAABAgQIEBAAfQ8QIECAAAECBAgQIECAAAECBAgQOI8FBMDz+Li+NAIECBAgQIAAAQIECBAgQIAAAQICoO8BAgQIECBAgAABAgQIECBAgAABAuexgAB4Hh/Xl0aAAAECBAgQIECAAAECBAgQIEBAAPQ9QIAAAQIECBAgQIAAAQIECBAgQOA8FhAAz+Pj+tIIECBAgAABAgQIECBAgAABAgQICIC+BwgQIECAAAECBAgQIECAAAECBAj8EgUmk8m1k8lkzxhj92Qy2b28vDzWrFkzNm7cuDTG2D+ZTO6Zn5//2tzc3P6XYi0B8KVQ9BoECBAgQIAAAQIECBAgQIAAAQIEfo7AmTNn9k4mk31PPPHEVdPod/To0TGZTMaGDRtWn3nixImxfv36ceGFF46LLrpoGgS/Oj8/f8Pc3NyBXwRXAPxF9DyXAAECBAgQIECAAAECBAgQIECAwM8RmEwmi08//fTdS0tL1zz22GOrwW/jxo2rf57/OH369HjyySfHsWPHVt8VuGvXrmkUfP+6dev+8cVCC4AvVs7zCBAgQIAAAQIECBAgQIAAAQIECMwQ/06ePHn/oUOHXnvmzJmxdevWsXbt2pncTp48OY4cOTK2b98+fVfgJxYWFm6Y6YnPGxIAX4ya5xAgQIAAAQIECBAgQIAAAQIECBD4OQJLS0uL69atu//gwYOvXbdu3Zi+u+9d73rXuOOOO1ZD4As9puFvOnvbbbeNK664YvXHgqcRcOPGjXEEFAB9qxIgQIAAAQIECBAgQIAAAQIECBB4iQWm8W/t2rX3HT58ePf0R3mnP9b7x9ddP95w8ND42mU7x1133bUa9c71mP5uwOuvv35c838/GPeM0+OOz3xmvOxlLxubN28emzZtunHz5s23J+sKgImWWQIECBAgQIAAAQIECBAgQIAAAQIzCBw9evSW5eXlfdPwN/1gj3379o3d935xvGnj5nHP8pHxqUu3jzvvvPOsCDiNf29/+9vHH/7gR2PP5q3jW0+dGu9ZfmJ89ktfHDt27Bjbtm2b/g7B12/atGnmTwgWAGc4mBECBAgQIECAAAECBAgQIECAAAECswosLS1dtbKy8o2lpaUt8/Pzq/3t0K0fGVvuu//Zl5hGwH+5ZNv49Kc//WwEnMa/d7zjHeOPDj++Gv+eeawsLIzNd/7zmNu8eczNzY3FxcWvbt269bdn3UcAnFXKHAECBAgQIECAAAECBAgQIECAAIEZBB5//PHbT5w48b5Tp079JOL978PjqRs/MMaJE2dFwHvvvXf17975zneOPQ898pz4N/37dR+4cax561tWZ6YBcNOmTeOCCy54/eLi4kzvAhQAZziaEQIECBAgQIAAAQIECBAgQIAAAQKzCvzwhz88cPz48V+b/vjvTz8mDz08Tt/0wTH3vAj4wG/9xurYG+7/z7Pi3/yfv2/M/86bn32Z+fn5sXHjxmkAvHXHjh23zLKTADiLkhkCBAgQIECAAAECBAgQIECAAAECMwhMP/RjZWXl6ydPnhzTP2c9Hv7uWPnAh54TAT/6+OFxdGVlfGTHzueMz934njHe8qazXmLLli2TCy644P5LLrnkmhlWGgLgLEpmCBAgQIAAAQIECBAgQIAAAQIECMwgcOjQoWsmk8l9y8vL5w6A0x/jffjAmPvgzWPuxDkC4Y//jZX3/dmYvPncfW/66cEbNmw4uHPnzstmWEkAnAXJDAECBAgQIECAAAECBAgQIECAAIFZBA4ePHjL3NzcvmkAnP75WY+57x4YZ/7ig2PDmZWzRpb/5Iax/nff+jOfO/0k4HXr1o1du3bN9Oa+mYZm+eLMECBAgAABAgQIECBAgAABAgQIEPhVF3j00UdvWbNmzb6pw/T39f2sx3vf+96x40tfGX+6uP05I//15InxsR1bx1133TW2bv3JJwE//3XOnDkjAP6qf7P5+gkQIECAAAECBAgQIECAAAECBH75At///vevXbt27d3TeLewsHDOBfbu3TuOfPaes37n3zPD9ywfGXdevnPcd999Y3Fx8azXOHr06Oq7Cy+77LKZ3tw309Avn8q/SIAAAQIECBAgQIAAAQIECBAgQKBP4MCBA9esX7/+vosuumj6Sb1nfQE33HDDC8a/Z54wfSfgP126bXzhHBFwGv+Wlpb+48orr/zNWYQEwFmUzBAgQIAAAQIECBAgQIAAAQIECBCYQeDAgQOLk8nkiYsvvvisAPjud797HL3rc2e982/nRz+8+sqH/vJDz/kXvvXUqfGxHReOz3/lK8++E3AymYxjx46NI0eO3PHyl7987wwr+RCQWZDMECBAgAABAgQIECBAgAABAgQIEJhV4KGHHrpn27Zte376R4Bvuumm8egnPnlW/Lvk724bW67bs/rSx+7+3Dj8VzefMwLe/eUvr0bAlZWV8eMfAb7uFa94xT2z7OQdgLMomSFAgAABAgQIECBAgAABAgQIECAwo8B3vvOdvQsLCx/fvv0nH/Dx7/tuG5fdefdzXuHij9w6Nl/3tuf83fLdnx+P/fXqZ4g8+/jBpo3j6n/74pjfsmVMJpPJoUOHjq1Zs+bXrrrqqqVZVhIAZ1EyQ4AAAQIECBAgQIAAAQIECBAgQCAQ+Pa3v/3VSy+99I1r166dRrtx7JOfGk/8/T88+wrbP7xvbNrzB+d8xeOfu3f86EO3Pvv/Nu35/bH9w7esfqrwkSNHpj8CfOMrX/nK22ddRwCcVcocAQIECBAgQIAAAQIECBAgQIAAgRkFHnzwwd0bNmz4+q5duyZPPfXUaoN7/G9uHSc+/6/jottuHtOo90KP45/7wnji5tvGxrf93tj2t/vG3NzcePrpp8fhw4e/8epXv3r3jGusjgmAiZZZAgQIECBAgAABAgQIECBAgAABAjMKPPjgg6s/Cnz55ZeP48ePr74T8Kn//p+x/g2/PtMrPDM7fRfh2rVrzzzyyCPH5+bmXveqV73qwEwv8OMhATDRMkuAAAECBAgQIECAAAECBAgQIEAgEPjmN7+5d9OmTR+/8sorV5aXl+dPnz4dPHusfpLw9Ed/v/e97x2dTCZvfM1rXrM/egHvAEy5zBMgQIAAAQIECBAgQIAAAQIECBDIBPbv37/6TsArrrhi9VN8T5w4sfpuwBd6TN/1t3nz5tVP/D148OAjk8nk2t27d8fxb/pveAdgdi/TBAgQIECAAAECBAgQIECAAAECBGKB/fv3X7OysnL7tm3bXrdz587VAPjkk0+OM2fOrP739Hf8TR/r1q0bCwsL49SpU+PRRx8dJ0+evGN+fv79u3fvnukTf8+1mAAYn8sTCBAgQIAAAQIECBAgQIAAAQIECLw4gQceeGDvGOPahYWFPYuLi2PNmjWrwW8aAk+ePLka/o4cOXL09OnTd0+D4dVXX/2i3vX309sJgC/uVp5FgAABAgQIECBAgAABAgQIECBA4EUL7N+/f/H06dPPfJrvNXNzcwcmk8mBlZWVpZci+gmAL/o0nkiAAAECBAgQIECAAAECBAgQIECgS8A7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Pe5+UYAACAASURBV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JepQVgAABG5JREFU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IAB23cu2BAgQIECAAAECBAgQIECAAAECBCIBATDiMkyAAAECBAgQIECAAAECBAgQIECgS0AA7LqXbQkQIECAAAECBAgQIECAAAECBAhEAgJgxGWYAAECBAgQIECAAAECBAgQIECAQJeAANh1L9sSIECAAAECBAgQIECAAAECBAgQiAQEwIjLMAECBAgQIECAAAECBAgQIECAAIEuAQGw6162JUCAAAECBAgQIECAAAECBAgQIBAJCIARl2ECBAgQIECAAAECBAgQIECAAAECXQICYNe9bEuAAAECBAgQIECAAAECBAgQIEAgEhAAIy7DBAgQIECAAAECBAgQIECAAAECBLoEBMCue9mWAAECBAgQIECAAAECBAgQIECAQCQgAEZchgkQIECAAAECBAgQIECAAAECBAh0CQiAXfeyLQECBAgQIECAAAECBAgQIECAAIFIQACMuAwTIECAAAECBAgQIECAAAECBAgQ6BIQALvuZVsCBAgQIECAAAECBAgQIECAAAECkYAAGHEZJkCAAAECBAgQIECAAAECBAgQINAl8P93U4t3SakEO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7277100" y="1897559"/>
            <a:ext cx="132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Wear a hat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02016" y="1937421"/>
            <a:ext cx="2952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Wash your hands regularly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00324" y="228223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Be careful with what you eat and drink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67100" y="337683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 Exercise regularly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33600" y="1205109"/>
            <a:ext cx="312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Wash your face regularly.</a:t>
            </a:r>
          </a:p>
        </p:txBody>
      </p:sp>
      <p:sp>
        <p:nvSpPr>
          <p:cNvPr id="37" name="Oval 36"/>
          <p:cNvSpPr/>
          <p:nvPr/>
        </p:nvSpPr>
        <p:spPr>
          <a:xfrm>
            <a:off x="835378" y="4778072"/>
            <a:ext cx="34290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</a:rPr>
              <a:t>HEALTH </a:t>
            </a:r>
            <a:r>
              <a:rPr lang="vi-VN" sz="2800" b="1" dirty="0">
                <a:solidFill>
                  <a:srgbClr val="C00000"/>
                </a:solidFill>
              </a:rPr>
              <a:t>PROBLEMS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5575" y="3791290"/>
            <a:ext cx="172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allergy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9" name="Shape 23"/>
          <p:cNvCxnSpPr>
            <a:cxnSpLocks/>
          </p:cNvCxnSpPr>
          <p:nvPr/>
        </p:nvCxnSpPr>
        <p:spPr>
          <a:xfrm rot="16200000" flipV="1">
            <a:off x="437076" y="4725695"/>
            <a:ext cx="923836" cy="127232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hape 23"/>
          <p:cNvCxnSpPr>
            <a:cxnSpLocks/>
            <a:stCxn id="37" idx="0"/>
          </p:cNvCxnSpPr>
          <p:nvPr/>
        </p:nvCxnSpPr>
        <p:spPr>
          <a:xfrm rot="5400000" flipH="1" flipV="1">
            <a:off x="2609249" y="4294167"/>
            <a:ext cx="424535" cy="543276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hape 23"/>
          <p:cNvCxnSpPr>
            <a:cxnSpLocks/>
          </p:cNvCxnSpPr>
          <p:nvPr/>
        </p:nvCxnSpPr>
        <p:spPr>
          <a:xfrm flipV="1">
            <a:off x="3467100" y="4713110"/>
            <a:ext cx="978478" cy="152402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23"/>
          <p:cNvCxnSpPr>
            <a:cxnSpLocks/>
          </p:cNvCxnSpPr>
          <p:nvPr/>
        </p:nvCxnSpPr>
        <p:spPr>
          <a:xfrm>
            <a:off x="3521151" y="6230458"/>
            <a:ext cx="1610561" cy="215976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254979" y="5179703"/>
            <a:ext cx="265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put on weight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485922" y="4314510"/>
            <a:ext cx="172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flu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62200" y="3839779"/>
            <a:ext cx="172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spot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50228" y="6184824"/>
            <a:ext cx="1728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</a:rPr>
              <a:t>sunburn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8" name="Shape 23"/>
          <p:cNvCxnSpPr>
            <a:cxnSpLocks/>
          </p:cNvCxnSpPr>
          <p:nvPr/>
        </p:nvCxnSpPr>
        <p:spPr>
          <a:xfrm flipV="1">
            <a:off x="4153234" y="5548058"/>
            <a:ext cx="978478" cy="152402"/>
          </a:xfrm>
          <a:prstGeom prst="curvedConnector3">
            <a:avLst>
              <a:gd name="adj1" fmla="val 50000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36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1" grpId="0"/>
      <p:bldP spid="42" grpId="0"/>
      <p:bldP spid="49" grpId="0"/>
      <p:bldP spid="51" grpId="0"/>
      <p:bldP spid="52" grpId="0"/>
      <p:bldP spid="37" grpId="0" animBg="1"/>
      <p:bldP spid="38" grpId="0"/>
      <p:bldP spid="54" grpId="0"/>
      <p:bldP spid="55" grpId="0"/>
      <p:bldP spid="56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>
                <a:solidFill>
                  <a:srgbClr val="FF0000"/>
                </a:solidFill>
              </a:rPr>
              <a:t>Ex 4: Game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49763"/>
          </a:xfrm>
        </p:spPr>
        <p:txBody>
          <a:bodyPr/>
          <a:lstStyle/>
          <a:p>
            <a:pPr marL="0" indent="0">
              <a:buNone/>
            </a:pPr>
            <a:r>
              <a:rPr lang="vi-VN" u="sng" dirty="0">
                <a:solidFill>
                  <a:srgbClr val="FF0000"/>
                </a:solidFill>
              </a:rPr>
              <a:t>Example:</a:t>
            </a:r>
          </a:p>
          <a:p>
            <a:pPr marL="0" indent="0">
              <a:buNone/>
            </a:pPr>
            <a:r>
              <a:rPr lang="vi-VN" sz="3500" dirty="0"/>
              <a:t>A: I think I have spots.</a:t>
            </a:r>
          </a:p>
          <a:p>
            <a:pPr marL="0" indent="0">
              <a:buNone/>
            </a:pPr>
            <a:r>
              <a:rPr lang="vi-VN" sz="3500" dirty="0"/>
              <a:t>B: Oh, I’m sorry. </a:t>
            </a:r>
            <a:r>
              <a:rPr lang="en-US" sz="3500" dirty="0"/>
              <a:t>My advice is “</a:t>
            </a:r>
            <a:r>
              <a:rPr lang="vi-VN" sz="3500" dirty="0"/>
              <a:t> Wear a hat”.</a:t>
            </a:r>
            <a:endParaRPr lang="en-US" sz="3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10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D:\1-TEACHING PLAN\VO THI SAU SECONDARY SCHOOL\ENGLISH 7- 2015-2016\ENGLISH 7- THI DIEM\UNIT 2\health la 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47800" y="0"/>
            <a:ext cx="633859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352800" y="685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T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114800" y="685800"/>
            <a:ext cx="762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876800" y="685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I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638800" y="685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N</a:t>
            </a:r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2667000" y="838200"/>
            <a:ext cx="533400" cy="457200"/>
          </a:xfrm>
          <a:prstGeom prst="ellipse">
            <a:avLst/>
          </a:prstGeom>
          <a:solidFill>
            <a:srgbClr val="E5B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1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828800" y="13716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/>
              <a:t>T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590800" y="13716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I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3352800" y="13716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R</a:t>
            </a:r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1143000" y="1524000"/>
            <a:ext cx="533400" cy="457200"/>
          </a:xfrm>
          <a:prstGeom prst="ellipse">
            <a:avLst/>
          </a:prstGeom>
          <a:solidFill>
            <a:srgbClr val="E5B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2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2590800" y="2057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W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3352800" y="2057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E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4114800" y="2057400"/>
            <a:ext cx="762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4876800" y="20574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K</a:t>
            </a:r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1905000" y="2133600"/>
            <a:ext cx="533400" cy="457200"/>
          </a:xfrm>
          <a:prstGeom prst="ellipse">
            <a:avLst/>
          </a:prstGeom>
          <a:solidFill>
            <a:srgbClr val="E5B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3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114800" y="2743200"/>
            <a:ext cx="762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876800" y="27432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638800" y="27432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Z</a:t>
            </a:r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3429000" y="2895600"/>
            <a:ext cx="533400" cy="457200"/>
          </a:xfrm>
          <a:prstGeom prst="ellipse">
            <a:avLst/>
          </a:prstGeom>
          <a:solidFill>
            <a:srgbClr val="E5B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4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2590800" y="34290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F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3352800" y="34290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4114800" y="3429000"/>
            <a:ext cx="762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095" name="Oval 33"/>
          <p:cNvSpPr>
            <a:spLocks noChangeArrowheads="1"/>
          </p:cNvSpPr>
          <p:nvPr/>
        </p:nvSpPr>
        <p:spPr bwMode="auto">
          <a:xfrm>
            <a:off x="1905000" y="3505200"/>
            <a:ext cx="533400" cy="457200"/>
          </a:xfrm>
          <a:prstGeom prst="ellipse">
            <a:avLst/>
          </a:prstGeom>
          <a:solidFill>
            <a:srgbClr val="E5B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dirty="0"/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676400" y="1"/>
            <a:ext cx="5638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* WARM UP 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4114800" y="1371600"/>
            <a:ext cx="762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876800" y="13716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D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6400800" y="27432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Y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4114800" y="4114800"/>
            <a:ext cx="762000" cy="685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>
            <a:off x="4876800" y="4114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A</a:t>
            </a:r>
          </a:p>
        </p:txBody>
      </p:sp>
      <p:sp>
        <p:nvSpPr>
          <p:cNvPr id="42" name="Rectangle 31"/>
          <p:cNvSpPr>
            <a:spLocks noChangeArrowheads="1"/>
          </p:cNvSpPr>
          <p:nvPr/>
        </p:nvSpPr>
        <p:spPr bwMode="auto">
          <a:xfrm>
            <a:off x="5638800" y="4114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P</a:t>
            </a:r>
          </a:p>
        </p:txBody>
      </p:sp>
      <p:sp>
        <p:nvSpPr>
          <p:cNvPr id="43" name="Rectangle 31"/>
          <p:cNvSpPr>
            <a:spLocks noChangeArrowheads="1"/>
          </p:cNvSpPr>
          <p:nvPr/>
        </p:nvSpPr>
        <p:spPr bwMode="auto">
          <a:xfrm>
            <a:off x="6400800" y="4114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P</a:t>
            </a: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7162800" y="4114800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Y</a:t>
            </a:r>
          </a:p>
        </p:txBody>
      </p:sp>
      <p:sp>
        <p:nvSpPr>
          <p:cNvPr id="46" name="Oval 33"/>
          <p:cNvSpPr>
            <a:spLocks noChangeArrowheads="1"/>
          </p:cNvSpPr>
          <p:nvPr/>
        </p:nvSpPr>
        <p:spPr bwMode="auto">
          <a:xfrm>
            <a:off x="3505200" y="4267200"/>
            <a:ext cx="533400" cy="457200"/>
          </a:xfrm>
          <a:prstGeom prst="ellipse">
            <a:avLst/>
          </a:prstGeom>
          <a:solidFill>
            <a:srgbClr val="E5B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6</a:t>
            </a:r>
          </a:p>
        </p:txBody>
      </p:sp>
      <p:pic>
        <p:nvPicPr>
          <p:cNvPr id="37890" name="Picture 2" descr="D:\1-TEACHING PLAN\VO THI SAU SECONDARY SCHOOL\ENGLISH 7- 2015-2016\ENGLISH 7- THI DIEM\UNIT 2\thin-fat-31715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1" y="3875496"/>
            <a:ext cx="4271010" cy="32004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7891" name="Picture 3" descr="D:\1-TEACHING PLAN\VO THI SAU SECONDARY SCHOOL\ENGLISH 7- 2015-2016\ENGLISH 7- THI DIEM\UNIT 2\Tired-runne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4087" y="3386959"/>
            <a:ext cx="30083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D:\1-TEACHING PLAN\VO THI SAU SECONDARY SCHOOL\ENGLISH 7- 2015-2016\ENGLISH 7- THI DIEM\UNIT 2\weak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56" y="390328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 descr="D:\1-TEACHING PLAN\VO THI SAU SECONDARY SCHOOL\ENGLISH 7- 2015-2016\ENGLISH 7- THI DIEM\UNIT 2\laz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56" y="3925762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D:\1-TEACHING PLAN\VO THI SAU SECONDARY SCHOOL\ENGLISH 7- 2015-2016\ENGLISH 7- THI DIEM\UNIT 2\happ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092" y="3875496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117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0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0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2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92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Unit 2. HEALTH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4008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.VnAristote" pitchFamily="34" charset="0"/>
              </a:rPr>
              <a:t>Lesson 1. Getting started</a:t>
            </a:r>
          </a:p>
        </p:txBody>
      </p:sp>
      <p:pic>
        <p:nvPicPr>
          <p:cNvPr id="5124" name="Picture 6" descr="D:\1-TEACHING PLAN\VO THI SAU SECONDARY SCHOOL\ENGLISH 7- 2015-2016\ENGLISH 7- THI DIEM\UNIT 2\Screenshot_2015-09-11-15-30-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09" y="1924580"/>
            <a:ext cx="4266225" cy="417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D:\1-TEACHING PLAN\VO THI SAU SECONDARY SCHOOL\ENGLISH 7- 2015-2016\ENGLISH 7- THI DIEM\UNIT 2\Screenshot_2015-09-11-15-30-1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7560" y="1938691"/>
            <a:ext cx="4874418" cy="568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4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381000" y="4572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990033"/>
                </a:solidFill>
                <a:latin typeface="Calibri" pitchFamily="34" charset="0"/>
              </a:rPr>
              <a:t>I. Vocabulary: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381000" y="12954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- health </a:t>
            </a:r>
            <a:r>
              <a:rPr lang="en-US" sz="2400" i="1" dirty="0">
                <a:latin typeface="Calibri" pitchFamily="34" charset="0"/>
              </a:rPr>
              <a:t>(n)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81000" y="1981200"/>
            <a:ext cx="320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- healthy </a:t>
            </a:r>
            <a:r>
              <a:rPr lang="en-US" sz="2400" i="1" dirty="0">
                <a:latin typeface="Calibri" pitchFamily="34" charset="0"/>
              </a:rPr>
              <a:t>(n)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381000" y="34290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- sunburn </a:t>
            </a:r>
            <a:r>
              <a:rPr lang="en-US" sz="2400" i="1">
                <a:latin typeface="Calibri" pitchFamily="34" charset="0"/>
              </a:rPr>
              <a:t>(n)</a:t>
            </a:r>
            <a:r>
              <a:rPr lang="en-US" sz="2800">
                <a:latin typeface="Calibri" pitchFamily="34" charset="0"/>
              </a:rPr>
              <a:t> </a:t>
            </a:r>
            <a:endParaRPr lang="en-US" sz="2400" i="1">
              <a:latin typeface="Calibri" pitchFamily="34" charset="0"/>
            </a:endParaRP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81000" y="403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- </a:t>
            </a:r>
            <a:r>
              <a:rPr lang="en-US" sz="3200" dirty="0" err="1">
                <a:latin typeface="Calibri" pitchFamily="34" charset="0"/>
              </a:rPr>
              <a:t>sunburnt</a:t>
            </a:r>
            <a:r>
              <a:rPr lang="en-US" sz="2800" i="1" dirty="0">
                <a:latin typeface="Calibri" pitchFamily="34" charset="0"/>
              </a:rPr>
              <a:t>  (</a:t>
            </a:r>
            <a:r>
              <a:rPr lang="en-US" sz="2800" i="1" dirty="0" err="1">
                <a:latin typeface="Calibri" pitchFamily="34" charset="0"/>
              </a:rPr>
              <a:t>adj</a:t>
            </a:r>
            <a:r>
              <a:rPr lang="en-US" sz="2800" i="1" dirty="0">
                <a:latin typeface="Calibri" pitchFamily="34" charset="0"/>
              </a:rPr>
              <a:t>) 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381000" y="26670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- junk food </a:t>
            </a:r>
            <a:r>
              <a:rPr lang="en-US" sz="2800" i="1" dirty="0">
                <a:latin typeface="Calibri" pitchFamily="34" charset="0"/>
              </a:rPr>
              <a:t>(n)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3505200" y="1219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3429000" y="1981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3505200" y="34290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: cháy nắng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3505200" y="40386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: rám nắng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3505200" y="2667000"/>
            <a:ext cx="419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vặt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14" name="Oval 30"/>
          <p:cNvSpPr>
            <a:spLocks noChangeArrowheads="1"/>
          </p:cNvSpPr>
          <p:nvPr/>
        </p:nvSpPr>
        <p:spPr bwMode="auto">
          <a:xfrm>
            <a:off x="990600" y="2057400"/>
            <a:ext cx="1524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 flipV="1">
            <a:off x="914400" y="35052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914400" y="4114800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5145" name="Picture 25" descr="D:\1-TEACHING PLAN\VO THI SAU SECONDARY SCHOOL\ENGLISH 7- 2015-2016\ENGLISH 7- THI DIEM\UNIT 2\junk foo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4859338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D:\1-TEACHING PLAN\VO THI SAU SECONDARY SCHOOL\ENGLISH 7- 2015-2016\ENGLISH 7- THI DIEM\UNIT 2\sunburn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81400"/>
            <a:ext cx="4876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1000" y="4810343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- Put on weight : </a:t>
            </a:r>
            <a:r>
              <a:rPr lang="en-US" sz="3200" dirty="0" err="1">
                <a:latin typeface="Calibri" pitchFamily="34" charset="0"/>
              </a:rPr>
              <a:t>tăng</a:t>
            </a: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 err="1">
                <a:latin typeface="Calibri" pitchFamily="34" charset="0"/>
              </a:rPr>
              <a:t>cân</a:t>
            </a:r>
            <a:r>
              <a:rPr lang="en-US" sz="2800" i="1" dirty="0">
                <a:latin typeface="Calibri" pitchFamily="34" charset="0"/>
              </a:rPr>
              <a:t> </a:t>
            </a:r>
            <a:endParaRPr lang="en-US" sz="2400" i="1" dirty="0">
              <a:latin typeface="Calibri" pitchFamily="34" charset="0"/>
            </a:endParaRPr>
          </a:p>
        </p:txBody>
      </p:sp>
      <p:pic>
        <p:nvPicPr>
          <p:cNvPr id="27" name="Picture 3" descr="D:\1-TEACHING PLAN\VO THI SAU SECONDARY SCHOOL\ENGLISH 7- 2015-2016\ENGLISH 7- THI DIEM\UNIT 2\fl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352800"/>
            <a:ext cx="4402138" cy="342071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86644" y="5491271"/>
            <a:ext cx="37281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- </a:t>
            </a:r>
            <a:r>
              <a:rPr lang="vi-VN" sz="3200" dirty="0">
                <a:latin typeface="Calibri" pitchFamily="34" charset="0"/>
              </a:rPr>
              <a:t>Flu (n)</a:t>
            </a:r>
            <a:r>
              <a:rPr lang="en-US" sz="3200" dirty="0">
                <a:latin typeface="Calibri" pitchFamily="34" charset="0"/>
              </a:rPr>
              <a:t>: </a:t>
            </a:r>
            <a:r>
              <a:rPr lang="vi-VN" sz="3200" dirty="0">
                <a:latin typeface="Calibri" pitchFamily="34" charset="0"/>
              </a:rPr>
              <a:t>cảm cúm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2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20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20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20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420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420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420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  <p:bldP spid="41999" grpId="0"/>
      <p:bldP spid="42001" grpId="0"/>
      <p:bldP spid="42002" grpId="0"/>
      <p:bldP spid="42006" grpId="0"/>
      <p:bldP spid="42007" grpId="0"/>
      <p:bldP spid="42008" grpId="0"/>
      <p:bldP spid="42010" grpId="0"/>
      <p:bldP spid="42011" grpId="0"/>
      <p:bldP spid="42013" grpId="0"/>
      <p:bldP spid="42014" grpId="0" animBg="1"/>
      <p:bldP spid="24" grpId="0" animBg="1"/>
      <p:bldP spid="25" grpId="0" animBg="1"/>
      <p:bldP spid="20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0" y="1066800"/>
          <a:ext cx="4488180" cy="3276600"/>
        </p:xfrm>
        <a:graphic>
          <a:graphicData uri="http://schemas.openxmlformats.org/drawingml/2006/table">
            <a:tbl>
              <a:tblPr/>
              <a:tblGrid>
                <a:gridCol w="856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Hi,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Oh, hi. You woke me up, Nick.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But it’s ten o’clock already. Let’s go out.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No, count me out. I think I’ll stay at home and play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Zooniverse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on my computer.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What? It’s such a beautiful day. Come on! You already got enough sleep. Let’s do something outdoors- it’s healthier.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What like, Nick?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How about we go swimming? Or cycling. They are both really healthy.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495800" y="1066800"/>
          <a:ext cx="4648200" cy="3330933"/>
        </p:xfrm>
        <a:graphic>
          <a:graphicData uri="http://schemas.openxmlformats.org/drawingml/2006/table">
            <a:tbl>
              <a:tblPr/>
              <a:tblGrid>
                <a:gridCol w="886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1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No, I don’t feel like 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You sound down Phong, are you OK?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 do feel kind of sad. I eat junk food all the time, so I’m putting on weight too.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All the more reason to go out.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No, Nick. Plus, I think I have flu- I feel weak and tired. And, I might get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sunburnt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outside.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 won’t take no for an answer. I’m coming to your house now!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4648200"/>
            <a:ext cx="4648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1. A name of a computer game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2513013"/>
            <a:ext cx="838200" cy="15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50292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2. I don’t want to.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791200" y="1371600"/>
            <a:ext cx="13716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53340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3. Feeling sad.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791200" y="2286000"/>
            <a:ext cx="1295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56388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4. Become fatter.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400800" y="2590800"/>
            <a:ext cx="14478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60198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5. I don’t accept.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486400" y="4114800"/>
            <a:ext cx="2286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1a. Can you find a word or expression that means:</a:t>
            </a:r>
          </a:p>
        </p:txBody>
      </p:sp>
      <p:pic>
        <p:nvPicPr>
          <p:cNvPr id="2" name="unit-2-getting-started-ex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296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92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0" grpId="0"/>
      <p:bldP spid="13" grpId="0"/>
      <p:bldP spid="18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0" y="1066800"/>
          <a:ext cx="4488180" cy="3276600"/>
        </p:xfrm>
        <a:graphic>
          <a:graphicData uri="http://schemas.openxmlformats.org/drawingml/2006/table">
            <a:tbl>
              <a:tblPr/>
              <a:tblGrid>
                <a:gridCol w="8561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20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Hi,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Oh, hi. You woke me up, Nick.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But it’s ten o’clock already. Let’s go out.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No, count me out. I think I’ll stay at home and play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Zooniverse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 on my computer.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3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What? It’s such a beautiful day. Come on! You already got enough sleep. Let’s do something outdoors- it’s healthier.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78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What like, Nick?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How about we go swimming? Or cycling. They are both really healthy.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495800" y="1066800"/>
          <a:ext cx="4648200" cy="3330933"/>
        </p:xfrm>
        <a:graphic>
          <a:graphicData uri="http://schemas.openxmlformats.org/drawingml/2006/table">
            <a:tbl>
              <a:tblPr/>
              <a:tblGrid>
                <a:gridCol w="8866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61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latin typeface="Calibri"/>
                          <a:ea typeface="Calibri"/>
                          <a:cs typeface="Times New Roman"/>
                        </a:rPr>
                        <a:t>Phong</a:t>
                      </a: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: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No, I don’t feel like it.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You sound down Phong, are you OK?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 do feel kind of sad. I eat junk food all the time, so I’m putting on weight too.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717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All the more reason to go out.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18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Phong: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No, Nick. Plus, I think I have flu- I feel weak and tired. And, I might get </a:t>
                      </a:r>
                      <a:r>
                        <a:rPr lang="en-US" sz="1600" dirty="0" err="1">
                          <a:latin typeface="Calibri"/>
                          <a:ea typeface="Calibri"/>
                          <a:cs typeface="Times New Roman"/>
                        </a:rPr>
                        <a:t>sunburnt</a:t>
                      </a:r>
                      <a:r>
                        <a:rPr lang="en-US" sz="16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outside.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58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Nick: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I won’t take no for an answer. I’m coming to your house now!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0" y="44958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1. Stay at home.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0" y="48768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2. Play computer games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0" y="52578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3. Go outside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048000" y="57150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4. Go swimming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8000" y="60960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5. Avoid getting sunburnt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143000" y="4495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err="1"/>
              <a:t>Phong</a:t>
            </a:r>
            <a:endParaRPr lang="en-US" sz="2000" b="1" dirty="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143000" y="4876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Phong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143000" y="52578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Nick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143000" y="56959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Nick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43000" y="609600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Phong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1b. Read the conversation again. Who wants to do the following things?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524000" y="1600200"/>
            <a:ext cx="1295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95400" y="2514600"/>
            <a:ext cx="25908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28800" y="3352800"/>
            <a:ext cx="6858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09800" y="4038600"/>
            <a:ext cx="990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91400" y="3581400"/>
            <a:ext cx="9906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" name="08 Track 8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82000" y="533400"/>
            <a:ext cx="457200" cy="457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4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860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7" grpId="0"/>
      <p:bldP spid="10" grpId="0"/>
      <p:bldP spid="13" grpId="0"/>
      <p:bldP spid="18" grpId="0"/>
      <p:bldP spid="24" grpId="0"/>
      <p:bldP spid="22" grpId="0"/>
      <p:bldP spid="23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1-TEACHING PLAN\VO THI SAU SECONDARY SCHOOL\ENGLISH 7- 2015-2016\ENGLISH 7- THI DIEM\UNIT 2\Food-allerg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13354" b="13354"/>
          <a:stretch>
            <a:fillRect/>
          </a:stretch>
        </p:blipFill>
        <p:spPr bwMode="auto">
          <a:xfrm>
            <a:off x="412571" y="914400"/>
            <a:ext cx="1864520" cy="26884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240280" cy="762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a. spots</a:t>
            </a:r>
          </a:p>
        </p:txBody>
      </p:sp>
      <p:pic>
        <p:nvPicPr>
          <p:cNvPr id="8" name="Picture 2" descr="D:\1-TEACHING PLAN\VO THI SAU SECONDARY SCHOOL\ENGLISH 7- 2015-2016\ENGLISH 7- THI DIEM\UNIT 2\sickne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9825" y="927100"/>
            <a:ext cx="1905000" cy="2590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" name="Picture 3" descr="D:\1-TEACHING PLAN\VO THI SAU SECONDARY SCHOOL\ENGLISH 7- 2015-2016\ENGLISH 7- THI DIEM\UNIT 2\flu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939800"/>
            <a:ext cx="1752600" cy="2667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" name="Picture 4" descr="D:\1-TEACHING PLAN\VO THI SAU SECONDARY SCHOOL\ENGLISH 7- 2015-2016\ENGLISH 7- THI DIEM\UNIT 2\weigh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291" y="3846689"/>
            <a:ext cx="1828800" cy="27432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1" name="Picture 5" descr="D:\1-TEACHING PLAN\VO THI SAU SECONDARY SCHOOL\ENGLISH 7- 2015-2016\ENGLISH 7- THI DIEM\UNIT 2\sunburn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32502" y="3911600"/>
            <a:ext cx="1981200" cy="2667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2" name="Picture 6" descr="D:\1-TEACHING PLAN\VO THI SAU SECONDARY SCHOOL\ENGLISH 7- 2015-2016\ENGLISH 7- THI DIEM\UNIT 2\spot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97589" y="3976511"/>
            <a:ext cx="1828800" cy="2667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3" name="Text Placeholder 5"/>
          <p:cNvSpPr txBox="1">
            <a:spLocks/>
          </p:cNvSpPr>
          <p:nvPr/>
        </p:nvSpPr>
        <p:spPr bwMode="grayWhite">
          <a:xfrm>
            <a:off x="6553200" y="1143000"/>
            <a:ext cx="2240280" cy="762000"/>
          </a:xfrm>
          <a:prstGeom prst="rect">
            <a:avLst/>
          </a:prstGeom>
        </p:spPr>
        <p:txBody>
          <a:bodyPr vert="horz" lIns="91440" tIns="91440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b. sunburn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grayWhite">
          <a:xfrm>
            <a:off x="6553200" y="1905000"/>
            <a:ext cx="2971800" cy="762000"/>
          </a:xfrm>
          <a:prstGeom prst="rect">
            <a:avLst/>
          </a:prstGeom>
        </p:spPr>
        <p:txBody>
          <a:bodyPr vert="horz" lIns="91440" tIns="91440"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</a:t>
            </a:r>
            <a:r>
              <a:rPr lang="en-US" sz="2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 on) weight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Placeholder 5"/>
          <p:cNvSpPr txBox="1">
            <a:spLocks/>
          </p:cNvSpPr>
          <p:nvPr/>
        </p:nvSpPr>
        <p:spPr>
          <a:xfrm>
            <a:off x="6400800" y="1524000"/>
            <a:ext cx="2743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e. sunburn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6553200" y="2514600"/>
            <a:ext cx="2895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b. (put on) weight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6409267" y="3276600"/>
            <a:ext cx="2743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c. flu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6400800" y="4267200"/>
            <a:ext cx="2743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d. (an) allergy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6400800" y="5029200"/>
            <a:ext cx="2743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sickness</a:t>
            </a:r>
          </a:p>
        </p:txBody>
      </p:sp>
      <p:pic>
        <p:nvPicPr>
          <p:cNvPr id="2" name="unit-2-getting-started-ex-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8600" y="6019800"/>
            <a:ext cx="609600" cy="609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33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</a:rPr>
              <a:t>Ex </a:t>
            </a:r>
            <a:r>
              <a:rPr lang="en-US" sz="2800" b="1" dirty="0">
                <a:solidFill>
                  <a:srgbClr val="0070C0"/>
                </a:solidFill>
              </a:rPr>
              <a:t>2a. Match the health problems in the box with the pictures.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77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" descr="D:\1-TEACHING PLAN\VO THI SAU SECONDARY SCHOOL\ENGLISH 7- 2015-2016\ENGLISH 7- THI DIEM\UNIT 2\Food-aller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373061"/>
            <a:ext cx="2667000" cy="244069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7" name="Picture 2" descr="D:\1-TEACHING PLAN\VO THI SAU SECONDARY SCHOOL\ENGLISH 7- 2015-2016\ENGLISH 7- THI DIEM\UNIT 2\sickne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7173"/>
            <a:ext cx="2895600" cy="24265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8" name="Picture 3" descr="D:\1-TEACHING PLAN\VO THI SAU SECONDARY SCHOOL\ENGLISH 7- 2015-2016\ENGLISH 7- THI DIEM\UNIT 2\fl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711" y="387173"/>
            <a:ext cx="3048000" cy="242658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19" name="Picture 4" descr="D:\1-TEACHING PLAN\VO THI SAU SECONDARY SCHOOL\ENGLISH 7- 2015-2016\ENGLISH 7- THI DIEM\UNIT 2\weigh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" y="3383845"/>
            <a:ext cx="2667000" cy="29407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20" name="Picture 5" descr="D:\1-TEACHING PLAN\VO THI SAU SECONDARY SCHOOL\ENGLISH 7- 2015-2016\ENGLISH 7- THI DIEM\UNIT 2\sunburn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318" y="3383844"/>
            <a:ext cx="3061063" cy="29407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3321" name="Picture 6" descr="D:\1-TEACHING PLAN\VO THI SAU SECONDARY SCHOOL\ENGLISH 7- 2015-2016\ENGLISH 7- THI DIEM\UNIT 2\spot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400249"/>
            <a:ext cx="3048000" cy="29356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700" y="2884311"/>
            <a:ext cx="2667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</a:rPr>
              <a:t>(an) allergy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8331" y="2873022"/>
            <a:ext cx="28956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</a:rPr>
              <a:t>sickness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4711" y="2884311"/>
            <a:ext cx="3048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</a:rPr>
              <a:t>flu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" y="6366934"/>
            <a:ext cx="2667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</a:rPr>
              <a:t>(put on) weight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95600" y="6372579"/>
            <a:ext cx="28956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</a:rPr>
              <a:t>sunburn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96000" y="6406445"/>
            <a:ext cx="30480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</a:rPr>
              <a:t>spots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1-TEACHING PLAN\VO THI SAU SECONDARY SCHOOL\ENGLISH 7- 2015-2016\ENGLISH 7- THI DIEM\UNIT 2\Food-allerg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2066925" cy="17478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39" name="Picture 2" descr="D:\1-TEACHING PLAN\VO THI SAU SECONDARY SCHOOL\ENGLISH 7- 2015-2016\ENGLISH 7- THI DIEM\UNIT 2\sickne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0"/>
            <a:ext cx="2244725" cy="1749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0" name="Picture 3" descr="D:\1-TEACHING PLAN\VO THI SAU SECONDARY SCHOOL\ENGLISH 7- 2015-2016\ENGLISH 7- THI DIEM\UNIT 2\fl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457200"/>
            <a:ext cx="2362200" cy="17716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1" name="Picture 4" descr="D:\1-TEACHING PLAN\VO THI SAU SECONDARY SCHOOL\ENGLISH 7- 2015-2016\ENGLISH 7- THI DIEM\UNIT 2\weigh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429000"/>
            <a:ext cx="2000250" cy="2000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2" name="Picture 5" descr="D:\1-TEACHING PLAN\VO THI SAU SECONDARY SCHOOL\ENGLISH 7- 2015-2016\ENGLISH 7- THI DIEM\UNIT 2\sunburn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4857750"/>
            <a:ext cx="2171700" cy="2000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4343" name="Picture 6" descr="D:\1-TEACHING PLAN\VO THI SAU SECONDARY SCHOOL\ENGLISH 7- 2015-2016\ENGLISH 7- THI DIEM\UNIT 2\spot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0" y="3810000"/>
            <a:ext cx="2286000" cy="20002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2743200" y="2209800"/>
            <a:ext cx="3886200" cy="2057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HEALTH </a:t>
            </a:r>
            <a:r>
              <a:rPr lang="vi-VN" sz="4000" b="1" dirty="0">
                <a:solidFill>
                  <a:srgbClr val="C00000"/>
                </a:solidFill>
              </a:rPr>
              <a:t>Problems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cxnSp>
        <p:nvCxnSpPr>
          <p:cNvPr id="20" name="Shape 19"/>
          <p:cNvCxnSpPr>
            <a:stCxn id="18" idx="7"/>
          </p:cNvCxnSpPr>
          <p:nvPr/>
        </p:nvCxnSpPr>
        <p:spPr>
          <a:xfrm rot="5400000" flipH="1" flipV="1">
            <a:off x="6269831" y="1999457"/>
            <a:ext cx="301625" cy="722312"/>
          </a:xfrm>
          <a:prstGeom prst="curvedConnector4">
            <a:avLst>
              <a:gd name="adj1" fmla="val 75871"/>
              <a:gd name="adj2" fmla="val 89439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8" idx="0"/>
            <a:endCxn id="40962" idx="2"/>
          </p:cNvCxnSpPr>
          <p:nvPr/>
        </p:nvCxnSpPr>
        <p:spPr>
          <a:xfrm rot="16200000" flipV="1">
            <a:off x="4312444" y="1835944"/>
            <a:ext cx="460375" cy="287337"/>
          </a:xfrm>
          <a:prstGeom prst="curvedConnector3">
            <a:avLst>
              <a:gd name="adj1" fmla="val 84303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stCxn id="18" idx="1"/>
          </p:cNvCxnSpPr>
          <p:nvPr/>
        </p:nvCxnSpPr>
        <p:spPr>
          <a:xfrm rot="16200000" flipV="1">
            <a:off x="2572544" y="1770856"/>
            <a:ext cx="225425" cy="1255713"/>
          </a:xfrm>
          <a:prstGeom prst="curvedConnector4">
            <a:avLst>
              <a:gd name="adj1" fmla="val 101555"/>
              <a:gd name="adj2" fmla="val 72676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hape 25"/>
          <p:cNvCxnSpPr>
            <a:stCxn id="18" idx="3"/>
            <a:endCxn id="40964" idx="3"/>
          </p:cNvCxnSpPr>
          <p:nvPr/>
        </p:nvCxnSpPr>
        <p:spPr>
          <a:xfrm rot="5400000">
            <a:off x="2653507" y="3769518"/>
            <a:ext cx="463550" cy="855663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8" idx="4"/>
            <a:endCxn id="40965" idx="0"/>
          </p:cNvCxnSpPr>
          <p:nvPr/>
        </p:nvCxnSpPr>
        <p:spPr>
          <a:xfrm rot="5400000">
            <a:off x="4305300" y="4476750"/>
            <a:ext cx="590550" cy="171450"/>
          </a:xfrm>
          <a:prstGeom prst="curvedConnector3">
            <a:avLst>
              <a:gd name="adj1" fmla="val 84705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hape 29"/>
          <p:cNvCxnSpPr>
            <a:stCxn id="18" idx="5"/>
            <a:endCxn id="40966" idx="1"/>
          </p:cNvCxnSpPr>
          <p:nvPr/>
        </p:nvCxnSpPr>
        <p:spPr>
          <a:xfrm rot="16200000" flipH="1">
            <a:off x="6036469" y="3988594"/>
            <a:ext cx="844550" cy="798512"/>
          </a:xfrm>
          <a:prstGeom prst="curvedConnector2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784</Words>
  <Application>Microsoft Office PowerPoint</Application>
  <PresentationFormat>On-screen Show (4:3)</PresentationFormat>
  <Paragraphs>162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 4: Game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Nguyễn Hữu Vĩnh</cp:lastModifiedBy>
  <cp:revision>32</cp:revision>
  <dcterms:created xsi:type="dcterms:W3CDTF">2016-08-21T08:24:45Z</dcterms:created>
  <dcterms:modified xsi:type="dcterms:W3CDTF">2022-02-12T09:25:32Z</dcterms:modified>
</cp:coreProperties>
</file>