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20"/>
  </p:notesMasterIdLst>
  <p:sldIdLst>
    <p:sldId id="274" r:id="rId2"/>
    <p:sldId id="368" r:id="rId3"/>
    <p:sldId id="277" r:id="rId4"/>
    <p:sldId id="399" r:id="rId5"/>
    <p:sldId id="371" r:id="rId6"/>
    <p:sldId id="372" r:id="rId7"/>
    <p:sldId id="387" r:id="rId8"/>
    <p:sldId id="391" r:id="rId9"/>
    <p:sldId id="392" r:id="rId10"/>
    <p:sldId id="388" r:id="rId11"/>
    <p:sldId id="395" r:id="rId12"/>
    <p:sldId id="394" r:id="rId13"/>
    <p:sldId id="389" r:id="rId14"/>
    <p:sldId id="390" r:id="rId15"/>
    <p:sldId id="397" r:id="rId16"/>
    <p:sldId id="398" r:id="rId17"/>
    <p:sldId id="380" r:id="rId18"/>
    <p:sldId id="381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>
      <p:cViewPr>
        <p:scale>
          <a:sx n="77" d="100"/>
          <a:sy n="77" d="100"/>
        </p:scale>
        <p:origin x="-1776" y="-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66A3837-25E1-4D13-B944-D927D29F0FE2}" type="datetimeFigureOut">
              <a:rPr lang="en-US"/>
              <a:pPr>
                <a:defRPr/>
              </a:pPr>
              <a:t>11/16/2021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00DF2AB-1011-49F8-B37B-AC75E5FD49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226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33A56A1-616D-45BF-8CD5-C140F4ABA04E}" type="slidenum">
              <a:rPr lang="en-US" altLang="en-US" sz="1200"/>
              <a:pPr eaLnBrk="1" hangingPunct="1"/>
              <a:t>11</a:t>
            </a:fld>
            <a:endParaRPr lang="en-US" altLang="en-US" sz="120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33A56A1-616D-45BF-8CD5-C140F4ABA04E}" type="slidenum">
              <a:rPr lang="en-US" altLang="en-US" sz="1200"/>
              <a:pPr eaLnBrk="1" hangingPunct="1"/>
              <a:t>15</a:t>
            </a:fld>
            <a:endParaRPr lang="en-US" altLang="en-US" sz="120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9F506-43CB-44D2-8D20-EDEC56CA099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64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6CF4AE-9D87-4036-BD97-C09947D8A62C}" type="datetimeFigureOut">
              <a:rPr lang="en-US" smtClean="0"/>
              <a:pPr>
                <a:defRPr/>
              </a:pPr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14AAE7-548A-40DE-9ED9-61F10FB4519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188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DCDA00-DDDC-4F62-BFE7-030DAE3BA4CD}" type="datetimeFigureOut">
              <a:rPr lang="en-US" smtClean="0"/>
              <a:pPr>
                <a:defRPr/>
              </a:pPr>
              <a:t>11/16/2021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040CEC-7276-4F49-8B48-A58B0BBD31C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4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DCDA00-DDDC-4F62-BFE7-030DAE3BA4CD}" type="datetimeFigureOut">
              <a:rPr lang="en-US" smtClean="0"/>
              <a:pPr>
                <a:defRPr/>
              </a:pPr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040CEC-7276-4F49-8B48-A58B0BBD31C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83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DCDA00-DDDC-4F62-BFE7-030DAE3BA4CD}" type="datetimeFigureOut">
              <a:rPr lang="en-US" smtClean="0"/>
              <a:pPr>
                <a:defRPr/>
              </a:pPr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040CEC-7276-4F49-8B48-A58B0BBD31C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18620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DCDA00-DDDC-4F62-BFE7-030DAE3BA4CD}" type="datetimeFigureOut">
              <a:rPr lang="en-US" smtClean="0"/>
              <a:pPr>
                <a:defRPr/>
              </a:pPr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040CEC-7276-4F49-8B48-A58B0BBD31C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71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DCDA00-DDDC-4F62-BFE7-030DAE3BA4CD}" type="datetimeFigureOut">
              <a:rPr lang="en-US" smtClean="0"/>
              <a:pPr>
                <a:defRPr/>
              </a:pPr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040CEC-7276-4F49-8B48-A58B0BBD31C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4366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DCDA00-DDDC-4F62-BFE7-030DAE3BA4CD}" type="datetimeFigureOut">
              <a:rPr lang="en-US" smtClean="0"/>
              <a:pPr>
                <a:defRPr/>
              </a:pPr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040CEC-7276-4F49-8B48-A58B0BBD31C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76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1F430C-89DC-4AAD-BD28-600678BDB8D3}" type="datetimeFigureOut">
              <a:rPr lang="en-US" smtClean="0"/>
              <a:pPr>
                <a:defRPr/>
              </a:pPr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B16F32-4F6E-4D02-8BA2-6A122F13492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282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431A65-E745-4BA0-8162-D3FEF7F383D9}" type="datetimeFigureOut">
              <a:rPr lang="en-US" smtClean="0"/>
              <a:pPr>
                <a:defRPr/>
              </a:pPr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5ECFCB-242E-4F2B-A80B-A4A7F245B9C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228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51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03663"/>
            <a:ext cx="4038600" cy="2152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F8B0A-75C9-4932-9AF6-EE6698133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25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A9FB5F-DE36-4D37-B99F-8103DC2F5FBB}" type="datetimeFigureOut">
              <a:rPr lang="en-US" smtClean="0"/>
              <a:pPr>
                <a:defRPr/>
              </a:pPr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C61C28-201E-4EB9-8832-ABF63FF5D9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34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AC95C8-961F-43AF-A72D-78C80473CA13}" type="datetimeFigureOut">
              <a:rPr lang="en-US" smtClean="0"/>
              <a:pPr>
                <a:defRPr/>
              </a:pPr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4B121-23A3-4E92-A8E1-E0964112905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82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4F1F5D-2259-4500-96DA-5D16C4DD811A}" type="datetimeFigureOut">
              <a:rPr lang="en-US" smtClean="0"/>
              <a:pPr>
                <a:defRPr/>
              </a:pPr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2CB9B9-901A-4242-800B-356E9072D23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5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82FBDD-598A-4F76-A67E-963511E7326C}" type="datetimeFigureOut">
              <a:rPr lang="en-US" smtClean="0"/>
              <a:pPr>
                <a:defRPr/>
              </a:pPr>
              <a:t>11/16/2021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5F7D20-48A0-43FA-A9EE-6715FC1FBA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06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AC955B-752E-4748-A663-147C0E1A7F4E}" type="datetimeFigureOut">
              <a:rPr lang="en-US" smtClean="0"/>
              <a:pPr>
                <a:defRPr/>
              </a:pPr>
              <a:t>11/16/2021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DADAEC-B304-4412-BBDE-27D375BE7F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325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BBE3B8-4812-49BF-A199-4CECB0D469BF}" type="datetimeFigureOut">
              <a:rPr lang="en-US" smtClean="0"/>
              <a:pPr>
                <a:defRPr/>
              </a:pPr>
              <a:t>11/16/2021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C78E28-430D-4675-AB59-E5E96276C5A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13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6AA95D-A128-467B-A949-6ABF503F4340}" type="datetimeFigureOut">
              <a:rPr lang="en-US" smtClean="0"/>
              <a:pPr>
                <a:defRPr/>
              </a:pPr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BDEA80-DA72-4413-BC1E-DE9F35A747C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84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4B74A6-533C-4B82-9420-92671E83335A}" type="datetimeFigureOut">
              <a:rPr lang="en-US" smtClean="0"/>
              <a:pPr>
                <a:defRPr/>
              </a:pPr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A13013-E214-4847-ACE4-08B5D84F394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611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DBDCDA00-DDDC-4F62-BFE7-030DAE3BA4CD}" type="datetimeFigureOut">
              <a:rPr lang="en-US" smtClean="0"/>
              <a:pPr>
                <a:defRPr/>
              </a:pPr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9B040CEC-7276-4F49-8B48-A58B0BBD31C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2262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2.png"/><Relationship Id="rId4" Type="http://schemas.openxmlformats.org/officeDocument/2006/relationships/hyperlink" Target="Unit%2006%20The%20First%20Universi%20A%20closer%20look%201.pptx#-1,10,Slide 10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slide" Target="slide12.xml"/><Relationship Id="rId4" Type="http://schemas.openxmlformats.org/officeDocument/2006/relationships/audio" Target="../media/audio2.wav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2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slide" Target="slide16.xml"/><Relationship Id="rId4" Type="http://schemas.openxmlformats.org/officeDocument/2006/relationships/audio" Target="../media/audio2.wav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video" Target="file:///C:\Program%20Files\mtd2002\DATA\MEDIA\MM\T0000029.AVI" TargetMode="External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o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57200" y="0"/>
            <a:ext cx="9601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4" descr="BlueBirds-bab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28600" y="46482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19" descr="3d bird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72400" y="1066800"/>
            <a:ext cx="99060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9" descr="MOUSE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533400" y="304800"/>
            <a:ext cx="2247900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28600" y="2590800"/>
            <a:ext cx="89154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</a:pPr>
            <a:r>
              <a:rPr lang="en-US" altLang="vi-VN" sz="4800" b="1">
                <a:solidFill>
                  <a:srgbClr val="CC3300"/>
                </a:solidFill>
                <a:latin typeface="Times New Roman" pitchFamily="18" charset="0"/>
              </a:rPr>
              <a:t>WELCOME TO OUR CLASS</a:t>
            </a:r>
            <a:endParaRPr lang="vi-VN" altLang="vi-VN" sz="4800" b="1">
              <a:solidFill>
                <a:srgbClr val="CC33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2636"/>
            <a:ext cx="91388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0225" indent="-530225" algn="just">
              <a:tabLst>
                <a:tab pos="530225" algn="l"/>
              </a:tabLst>
            </a:pP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4. Listen and write the words in the correct columns.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19400" y="381000"/>
            <a:ext cx="3505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0225" indent="-530225" algn="just">
              <a:tabLst>
                <a:tab pos="530225" algn="l"/>
              </a:tabLst>
            </a:pPr>
            <a:r>
              <a:rPr lang="en-US" sz="4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4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4400" b="1" dirty="0" err="1" smtClean="0">
                <a:solidFill>
                  <a:srgbClr val="FFFF00"/>
                </a:solidFill>
              </a:rPr>
              <a:t>ʃ</a:t>
            </a:r>
            <a:r>
              <a:rPr lang="en-US" sz="4400" b="1" dirty="0" smtClean="0">
                <a:solidFill>
                  <a:srgbClr val="FFFF00"/>
                </a:solidFill>
              </a:rPr>
              <a:t>/ and /</a:t>
            </a:r>
            <a:r>
              <a:rPr lang="en-US" sz="4400" b="1" dirty="0" err="1" smtClean="0">
                <a:solidFill>
                  <a:srgbClr val="FFFF00"/>
                </a:solidFill>
              </a:rPr>
              <a:t>dʒ</a:t>
            </a:r>
            <a:r>
              <a:rPr lang="en-US" sz="4400" b="1" dirty="0" smtClean="0">
                <a:solidFill>
                  <a:srgbClr val="FFFF00"/>
                </a:solidFill>
              </a:rPr>
              <a:t>/  </a:t>
            </a:r>
            <a:endParaRPr lang="en-US" sz="4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990600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teach</a:t>
            </a:r>
            <a:endParaRPr lang="vi-VN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1524000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cultural</a:t>
            </a:r>
            <a:endParaRPr lang="vi-VN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2057400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engineer</a:t>
            </a:r>
            <a:endParaRPr lang="vi-VN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133600" y="990600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question</a:t>
            </a:r>
            <a:endParaRPr lang="vi-VN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2133600" y="1524000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heritage</a:t>
            </a:r>
            <a:endParaRPr lang="vi-VN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2133600" y="2057400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children</a:t>
            </a:r>
            <a:endParaRPr lang="vi-VN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4267200" y="1015425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chair</a:t>
            </a:r>
            <a:endParaRPr lang="vi-VN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4267200" y="1524000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jeans</a:t>
            </a:r>
            <a:endParaRPr lang="vi-VN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4267200" y="2057400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job</a:t>
            </a:r>
            <a:endParaRPr lang="vi-VN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6096000" y="1015425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village</a:t>
            </a:r>
            <a:endParaRPr lang="vi-VN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5867400" y="152400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architectural</a:t>
            </a:r>
            <a:endParaRPr lang="vi-VN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5943600" y="2057400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watch</a:t>
            </a:r>
            <a:endParaRPr lang="vi-VN" sz="3200" dirty="0"/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6427043"/>
              </p:ext>
            </p:extLst>
          </p:nvPr>
        </p:nvGraphicFramePr>
        <p:xfrm>
          <a:off x="152400" y="2514600"/>
          <a:ext cx="8854600" cy="438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7300"/>
                <a:gridCol w="44273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 smtClean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en-US" sz="6000" b="1" dirty="0" err="1" smtClean="0">
                          <a:solidFill>
                            <a:srgbClr val="FFFF00"/>
                          </a:solidFill>
                        </a:rPr>
                        <a:t>t</a:t>
                      </a:r>
                      <a:r>
                        <a:rPr lang="en-US" sz="6000" dirty="0" err="1" smtClean="0">
                          <a:solidFill>
                            <a:srgbClr val="FFFF00"/>
                          </a:solidFill>
                        </a:rPr>
                        <a:t>ʃ</a:t>
                      </a:r>
                      <a:r>
                        <a:rPr lang="en-US" sz="6000" b="1" dirty="0" smtClean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en-US" sz="6000" b="1" dirty="0" smtClean="0">
                          <a:solidFill>
                            <a:srgbClr val="00B0F0"/>
                          </a:solidFill>
                        </a:rPr>
                        <a:t> </a:t>
                      </a:r>
                      <a:endParaRPr lang="en-US" sz="6000" dirty="0"/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b="1" dirty="0" smtClean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en-US" sz="6000" b="1" dirty="0" err="1" smtClean="0">
                          <a:solidFill>
                            <a:srgbClr val="FFFF00"/>
                          </a:solidFill>
                        </a:rPr>
                        <a:t>d</a:t>
                      </a:r>
                      <a:r>
                        <a:rPr lang="en-US" sz="6000" dirty="0" err="1" smtClean="0">
                          <a:solidFill>
                            <a:srgbClr val="FFFF00"/>
                          </a:solidFill>
                        </a:rPr>
                        <a:t>ʒ</a:t>
                      </a:r>
                      <a:r>
                        <a:rPr lang="en-US" sz="6000" b="1" dirty="0" smtClean="0">
                          <a:solidFill>
                            <a:schemeClr val="bg1"/>
                          </a:solidFill>
                        </a:rPr>
                        <a:t>/</a:t>
                      </a:r>
                      <a:endParaRPr lang="en-US" sz="600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Right Arrow 16">
            <a:hlinkClick r:id="rId4" action="ppaction://hlinkpres?slideindex=10&amp;slidetitle=Slide 10"/>
          </p:cNvPr>
          <p:cNvSpPr/>
          <p:nvPr/>
        </p:nvSpPr>
        <p:spPr>
          <a:xfrm>
            <a:off x="8610600" y="1575375"/>
            <a:ext cx="304800" cy="329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TA7-Unit 6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49281" y="5259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9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2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ong ho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463" y="1435100"/>
            <a:ext cx="2749550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WordArt 3"/>
          <p:cNvSpPr>
            <a:spLocks noChangeArrowheads="1" noChangeShapeType="1" noTextEdit="1"/>
          </p:cNvSpPr>
          <p:nvPr/>
        </p:nvSpPr>
        <p:spPr bwMode="auto">
          <a:xfrm>
            <a:off x="4953000" y="1733550"/>
            <a:ext cx="20955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5257800" y="2114550"/>
            <a:ext cx="3048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5467350" y="2616200"/>
            <a:ext cx="28575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15</a:t>
            </a:r>
          </a:p>
        </p:txBody>
      </p:sp>
      <p:sp>
        <p:nvSpPr>
          <p:cNvPr id="9222" name="WordArt 6"/>
          <p:cNvSpPr>
            <a:spLocks noChangeArrowheads="1" noChangeShapeType="1" noTextEdit="1"/>
          </p:cNvSpPr>
          <p:nvPr/>
        </p:nvSpPr>
        <p:spPr bwMode="auto">
          <a:xfrm>
            <a:off x="5257800" y="3105150"/>
            <a:ext cx="3048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20</a:t>
            </a:r>
          </a:p>
        </p:txBody>
      </p:sp>
      <p:sp>
        <p:nvSpPr>
          <p:cNvPr id="9223" name="WordArt 7"/>
          <p:cNvSpPr>
            <a:spLocks noChangeArrowheads="1" noChangeShapeType="1" noTextEdit="1"/>
          </p:cNvSpPr>
          <p:nvPr/>
        </p:nvSpPr>
        <p:spPr bwMode="auto">
          <a:xfrm>
            <a:off x="4867275" y="3486150"/>
            <a:ext cx="314325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25</a:t>
            </a:r>
          </a:p>
        </p:txBody>
      </p:sp>
      <p:sp>
        <p:nvSpPr>
          <p:cNvPr id="9224" name="WordArt 8"/>
          <p:cNvSpPr>
            <a:spLocks noChangeArrowheads="1" noChangeShapeType="1" noTextEdit="1"/>
          </p:cNvSpPr>
          <p:nvPr/>
        </p:nvSpPr>
        <p:spPr bwMode="auto">
          <a:xfrm>
            <a:off x="4411663" y="1581150"/>
            <a:ext cx="2921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60</a:t>
            </a:r>
          </a:p>
        </p:txBody>
      </p:sp>
      <p:sp>
        <p:nvSpPr>
          <p:cNvPr id="9225" name="WordArt 9"/>
          <p:cNvSpPr>
            <a:spLocks noChangeArrowheads="1" noChangeShapeType="1" noTextEdit="1"/>
          </p:cNvSpPr>
          <p:nvPr/>
        </p:nvSpPr>
        <p:spPr bwMode="auto">
          <a:xfrm>
            <a:off x="3352800" y="2616200"/>
            <a:ext cx="274638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45</a:t>
            </a:r>
          </a:p>
        </p:txBody>
      </p:sp>
      <p:sp>
        <p:nvSpPr>
          <p:cNvPr id="9226" name="WordArt 10"/>
          <p:cNvSpPr>
            <a:spLocks noChangeArrowheads="1" noChangeShapeType="1" noTextEdit="1"/>
          </p:cNvSpPr>
          <p:nvPr/>
        </p:nvSpPr>
        <p:spPr bwMode="auto">
          <a:xfrm>
            <a:off x="3505200" y="3105150"/>
            <a:ext cx="258763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40</a:t>
            </a:r>
          </a:p>
        </p:txBody>
      </p:sp>
      <p:sp>
        <p:nvSpPr>
          <p:cNvPr id="9227" name="WordArt 11"/>
          <p:cNvSpPr>
            <a:spLocks noChangeArrowheads="1" noChangeShapeType="1" noTextEdit="1"/>
          </p:cNvSpPr>
          <p:nvPr/>
        </p:nvSpPr>
        <p:spPr bwMode="auto">
          <a:xfrm>
            <a:off x="3886200" y="3486150"/>
            <a:ext cx="334963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35</a:t>
            </a:r>
          </a:p>
        </p:txBody>
      </p:sp>
      <p:sp>
        <p:nvSpPr>
          <p:cNvPr id="9228" name="WordArt 12"/>
          <p:cNvSpPr>
            <a:spLocks noChangeArrowheads="1" noChangeShapeType="1" noTextEdit="1"/>
          </p:cNvSpPr>
          <p:nvPr/>
        </p:nvSpPr>
        <p:spPr bwMode="auto">
          <a:xfrm>
            <a:off x="4389438" y="3638550"/>
            <a:ext cx="334962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30</a:t>
            </a: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4365625" y="1581150"/>
            <a:ext cx="384175" cy="45720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800"/>
              <a:t> </a:t>
            </a:r>
          </a:p>
        </p:txBody>
      </p:sp>
      <p:sp>
        <p:nvSpPr>
          <p:cNvPr id="9231" name="WordArt 15"/>
          <p:cNvSpPr>
            <a:spLocks noChangeArrowheads="1" noChangeShapeType="1" noTextEdit="1"/>
          </p:cNvSpPr>
          <p:nvPr/>
        </p:nvSpPr>
        <p:spPr bwMode="auto">
          <a:xfrm>
            <a:off x="4478338" y="1584325"/>
            <a:ext cx="169862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5135" name="Oval 16"/>
          <p:cNvSpPr>
            <a:spLocks noChangeArrowheads="1"/>
          </p:cNvSpPr>
          <p:nvPr/>
        </p:nvSpPr>
        <p:spPr bwMode="auto">
          <a:xfrm>
            <a:off x="4519613" y="2774950"/>
            <a:ext cx="104775" cy="968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3200400" y="5581650"/>
            <a:ext cx="2667000" cy="400050"/>
          </a:xfrm>
          <a:prstGeom prst="rect">
            <a:avLst/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HẾT THỜI GIAN</a:t>
            </a:r>
            <a:endParaRPr lang="vi-VN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5137" name="WordArt 18"/>
          <p:cNvSpPr>
            <a:spLocks noChangeArrowheads="1" noChangeShapeType="1" noTextEdit="1"/>
          </p:cNvSpPr>
          <p:nvPr/>
        </p:nvSpPr>
        <p:spPr bwMode="auto">
          <a:xfrm>
            <a:off x="2590800" y="6019800"/>
            <a:ext cx="38100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đồng hồ đếm ngược 60 giây</a:t>
            </a:r>
            <a:endParaRPr lang="en-US" sz="36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9235" name="WordArt 19"/>
          <p:cNvSpPr>
            <a:spLocks noChangeArrowheads="1" noChangeShapeType="1" noTextEdit="1"/>
          </p:cNvSpPr>
          <p:nvPr/>
        </p:nvSpPr>
        <p:spPr bwMode="auto">
          <a:xfrm>
            <a:off x="3535363" y="2114550"/>
            <a:ext cx="274637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50</a:t>
            </a:r>
          </a:p>
        </p:txBody>
      </p:sp>
      <p:sp>
        <p:nvSpPr>
          <p:cNvPr id="9236" name="WordArt 20"/>
          <p:cNvSpPr>
            <a:spLocks noChangeArrowheads="1" noChangeShapeType="1" noTextEdit="1"/>
          </p:cNvSpPr>
          <p:nvPr/>
        </p:nvSpPr>
        <p:spPr bwMode="auto">
          <a:xfrm>
            <a:off x="3886200" y="1720850"/>
            <a:ext cx="274638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55</a:t>
            </a:r>
          </a:p>
        </p:txBody>
      </p:sp>
      <p:pic>
        <p:nvPicPr>
          <p:cNvPr id="9230" name="Picture 14" descr="kim phu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050" y="1428750"/>
            <a:ext cx="2749550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1" name="Picture 21" descr="dongho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25" y="120650"/>
            <a:ext cx="45243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8" name="Picture 22" descr="slide0002_image02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5" y="4772025"/>
            <a:ext cx="9048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3" name="Line 23"/>
          <p:cNvSpPr>
            <a:spLocks noChangeShapeType="1"/>
          </p:cNvSpPr>
          <p:nvPr/>
        </p:nvSpPr>
        <p:spPr bwMode="auto">
          <a:xfrm>
            <a:off x="3429000" y="5541963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240" name="Picture 24" descr="CHAY XE DA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800600"/>
            <a:ext cx="9017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>
            <a:hlinkClick r:id="rId10" action="ppaction://hlinksldjump"/>
          </p:cNvPr>
          <p:cNvSpPr/>
          <p:nvPr/>
        </p:nvSpPr>
        <p:spPr>
          <a:xfrm>
            <a:off x="7696200" y="6019800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3625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600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" presetClass="emph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3" presetClass="emph" presetSubtype="2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mph" presetSubtype="2" accel="50000" decel="5000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" presetClass="emph" presetSubtype="2" accel="50000" decel="5000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" presetClass="emph" presetSubtype="2" accel="50000" decel="5000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" presetClass="emph" presetSubtype="2" accel="50000" decel="5000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" presetClass="emph" presetSubtype="2" accel="50000" decel="5000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" presetClass="emph" presetSubtype="2" accel="50000" decel="5000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" presetClass="emph" presetSubtype="2" accel="50000" decel="5000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" presetClass="emph" presetSubtype="2" accel="50000" decel="5000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" presetClass="emph" presetSubtype="2" accel="50000" decel="5000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" presetClass="emph" presetSubtype="2" accel="50000" decel="5000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mph" presetSubtype="2" fill="hold" grpId="1" nodeType="withEffect">
                                  <p:stCondLst>
                                    <p:cond delay="60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40"/>
                  </p:tgtEl>
                </p:cond>
              </p:nextCondLst>
            </p:seq>
          </p:childTnLst>
        </p:cTn>
      </p:par>
    </p:tnLst>
    <p:bldLst>
      <p:bldP spid="9219" grpId="0" animBg="1"/>
      <p:bldP spid="9220" grpId="0" animBg="1"/>
      <p:bldP spid="9221" grpId="0" animBg="1"/>
      <p:bldP spid="9222" grpId="0" animBg="1"/>
      <p:bldP spid="9223" grpId="0" animBg="1"/>
      <p:bldP spid="9224" grpId="0" animBg="1"/>
      <p:bldP spid="9225" grpId="0" animBg="1"/>
      <p:bldP spid="9226" grpId="0" animBg="1"/>
      <p:bldP spid="9227" grpId="0" animBg="1"/>
      <p:bldP spid="9228" grpId="0" animBg="1"/>
      <p:bldP spid="9229" grpId="0" animBg="1"/>
      <p:bldP spid="9231" grpId="0" animBg="1"/>
      <p:bldP spid="9231" grpId="1" animBg="1"/>
      <p:bldP spid="9233" grpId="0" animBg="1"/>
      <p:bldP spid="9235" grpId="0" animBg="1"/>
      <p:bldP spid="92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2636"/>
            <a:ext cx="91388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0225" indent="-530225" algn="just">
              <a:tabLst>
                <a:tab pos="530225" algn="l"/>
              </a:tabLst>
            </a:pP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4. Listen and write the words in the correct columns.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19400" y="381000"/>
            <a:ext cx="3505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0225" indent="-530225" algn="just">
              <a:tabLst>
                <a:tab pos="530225" algn="l"/>
              </a:tabLst>
            </a:pPr>
            <a:r>
              <a:rPr lang="en-US" sz="4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4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4400" b="1" dirty="0" err="1" smtClean="0">
                <a:solidFill>
                  <a:srgbClr val="FFFF00"/>
                </a:solidFill>
              </a:rPr>
              <a:t>ʃ</a:t>
            </a:r>
            <a:r>
              <a:rPr lang="en-US" sz="4400" b="1" dirty="0" smtClean="0">
                <a:solidFill>
                  <a:srgbClr val="FFFF00"/>
                </a:solidFill>
              </a:rPr>
              <a:t>/ and /</a:t>
            </a:r>
            <a:r>
              <a:rPr lang="en-US" sz="4400" b="1" dirty="0" err="1" smtClean="0">
                <a:solidFill>
                  <a:srgbClr val="FFFF00"/>
                </a:solidFill>
              </a:rPr>
              <a:t>dʒ</a:t>
            </a:r>
            <a:r>
              <a:rPr lang="en-US" sz="4400" b="1" dirty="0" smtClean="0">
                <a:solidFill>
                  <a:srgbClr val="FFFF00"/>
                </a:solidFill>
              </a:rPr>
              <a:t>/  </a:t>
            </a:r>
            <a:endParaRPr lang="en-US" sz="4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990600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teach</a:t>
            </a:r>
            <a:endParaRPr lang="vi-VN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1524000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cultural</a:t>
            </a:r>
            <a:endParaRPr lang="vi-VN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2057400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engineer</a:t>
            </a:r>
            <a:endParaRPr lang="vi-VN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133600" y="990600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question</a:t>
            </a:r>
            <a:endParaRPr lang="vi-VN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2133600" y="1524000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heritage</a:t>
            </a:r>
            <a:endParaRPr lang="vi-VN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2133600" y="2057400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children</a:t>
            </a:r>
            <a:endParaRPr lang="vi-VN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4267200" y="1015425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chair</a:t>
            </a:r>
            <a:endParaRPr lang="vi-VN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4267200" y="1524000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jeans</a:t>
            </a:r>
            <a:endParaRPr lang="vi-VN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4267200" y="2057400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job</a:t>
            </a:r>
            <a:endParaRPr lang="vi-VN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6096000" y="1015425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village</a:t>
            </a:r>
            <a:endParaRPr lang="vi-VN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5867400" y="152400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architectural</a:t>
            </a:r>
            <a:endParaRPr lang="vi-VN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5943600" y="2057400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watch</a:t>
            </a:r>
            <a:endParaRPr lang="vi-VN" sz="3200" dirty="0"/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951758"/>
              </p:ext>
            </p:extLst>
          </p:nvPr>
        </p:nvGraphicFramePr>
        <p:xfrm>
          <a:off x="152400" y="2514600"/>
          <a:ext cx="8854600" cy="438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7300"/>
                <a:gridCol w="44273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 smtClean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en-US" sz="6000" b="1" dirty="0" err="1" smtClean="0">
                          <a:solidFill>
                            <a:srgbClr val="FFFF00"/>
                          </a:solidFill>
                        </a:rPr>
                        <a:t>t</a:t>
                      </a:r>
                      <a:r>
                        <a:rPr lang="en-US" sz="6000" dirty="0" err="1" smtClean="0">
                          <a:solidFill>
                            <a:srgbClr val="FFFF00"/>
                          </a:solidFill>
                        </a:rPr>
                        <a:t>ʃ</a:t>
                      </a:r>
                      <a:r>
                        <a:rPr lang="en-US" sz="6000" b="1" dirty="0" smtClean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en-US" sz="6000" b="1" dirty="0" smtClean="0">
                          <a:solidFill>
                            <a:srgbClr val="00B0F0"/>
                          </a:solidFill>
                        </a:rPr>
                        <a:t> </a:t>
                      </a:r>
                      <a:endParaRPr lang="en-US" sz="6000" dirty="0"/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b="1" dirty="0" smtClean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en-US" sz="6000" b="1" dirty="0" err="1" smtClean="0">
                          <a:solidFill>
                            <a:srgbClr val="FFFF00"/>
                          </a:solidFill>
                        </a:rPr>
                        <a:t>d</a:t>
                      </a:r>
                      <a:r>
                        <a:rPr lang="en-US" sz="6000" dirty="0" err="1" smtClean="0">
                          <a:solidFill>
                            <a:srgbClr val="FFFF00"/>
                          </a:solidFill>
                        </a:rPr>
                        <a:t>ʒ</a:t>
                      </a:r>
                      <a:r>
                        <a:rPr lang="en-US" sz="6000" b="1" dirty="0" smtClean="0">
                          <a:solidFill>
                            <a:schemeClr val="bg1"/>
                          </a:solidFill>
                        </a:rPr>
                        <a:t>/</a:t>
                      </a:r>
                      <a:endParaRPr lang="en-US" sz="600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U 6, page 60, Listen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412623" y="553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3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0.00052 0.368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20833 0.479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7" y="2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-0.45 0.575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2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-0.15 0.3870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0.00834 0.5907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2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0.275 0.4240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2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0.04166 0.5240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2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-0.61666 0.6796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33" y="3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2.59259E-6 L 0.5 0.546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2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0.05834 0.2351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35833 0.2240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1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59259E-6 L -0.33333 0.346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65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2636"/>
            <a:ext cx="91388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0225" indent="-530225" algn="just">
              <a:tabLst>
                <a:tab pos="530225" algn="l"/>
              </a:tabLst>
            </a:pP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5. Listen and repeat the chants.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352800" y="625497"/>
            <a:ext cx="5786018" cy="30162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1" i="0" u="none" strike="noStrike" cap="none" normalizeH="0" baseline="0" dirty="0" smtClean="0">
                <a:ln>
                  <a:noFill/>
                </a:ln>
                <a:solidFill>
                  <a:srgbClr val="FF5722"/>
                </a:solidFill>
                <a:effectLst/>
                <a:latin typeface="Helvetica Neue"/>
              </a:rPr>
              <a:t>ORANGE</a:t>
            </a:r>
            <a:endParaRPr kumimoji="0" lang="vi-VN" altLang="vi-VN" sz="28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/>
            </a:r>
            <a:br>
              <a:rPr kumimoji="0" lang="vi-VN" altLang="vi-VN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</a:br>
            <a:r>
              <a:rPr kumimoji="0" lang="vi-VN" altLang="vi-VN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Orange juice, orange juice,</a:t>
            </a:r>
            <a:br>
              <a:rPr kumimoji="0" lang="vi-VN" altLang="vi-VN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</a:br>
            <a:r>
              <a:rPr kumimoji="0" lang="vi-VN" altLang="vi-VN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Cherry jam, cherry jam,</a:t>
            </a:r>
            <a:br>
              <a:rPr kumimoji="0" lang="vi-VN" altLang="vi-VN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</a:br>
            <a:r>
              <a:rPr kumimoji="0" lang="vi-VN" altLang="vi-VN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Which one is cheaper for children?</a:t>
            </a:r>
            <a:br>
              <a:rPr kumimoji="0" lang="vi-VN" altLang="vi-VN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</a:br>
            <a:r>
              <a:rPr kumimoji="0" lang="vi-VN" altLang="vi-VN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Orange juice is cheap.</a:t>
            </a:r>
            <a:br>
              <a:rPr kumimoji="0" lang="vi-VN" altLang="vi-VN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</a:br>
            <a:r>
              <a:rPr kumimoji="0" lang="vi-VN" altLang="vi-VN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Cherry jam is cheaper. </a:t>
            </a:r>
            <a:endParaRPr kumimoji="0" lang="vi-VN" altLang="vi-VN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3841790"/>
            <a:ext cx="5715000" cy="30162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1" i="0" u="none" strike="noStrike" cap="none" normalizeH="0" baseline="0" dirty="0" smtClean="0">
                <a:ln>
                  <a:noFill/>
                </a:ln>
                <a:solidFill>
                  <a:srgbClr val="FF5722"/>
                </a:solidFill>
                <a:effectLst/>
                <a:latin typeface="Helvetica Neue"/>
              </a:rPr>
              <a:t>CHICKEN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vi-VN" altLang="vi-VN" sz="2800" dirty="0">
              <a:solidFill>
                <a:srgbClr val="333333"/>
              </a:solidFill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Chicken chop, chicken chop,</a:t>
            </a:r>
            <a:br>
              <a:rPr kumimoji="0" lang="vi-VN" altLang="vi-VN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</a:br>
            <a:r>
              <a:rPr kumimoji="0" lang="vi-VN" altLang="vi-VN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Chip chop, chip chop,</a:t>
            </a:r>
            <a:br>
              <a:rPr kumimoji="0" lang="vi-VN" altLang="vi-VN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</a:br>
            <a:r>
              <a:rPr kumimoji="0" lang="vi-VN" altLang="vi-VN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Who likes chicken chop for lunch?</a:t>
            </a:r>
            <a:endParaRPr lang="vi-VN" altLang="vi-VN" sz="2800" dirty="0">
              <a:solidFill>
                <a:srgbClr val="333333"/>
              </a:solidFill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John likes chicken chop.</a:t>
            </a:r>
            <a:br>
              <a:rPr kumimoji="0" lang="vi-VN" altLang="vi-VN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</a:br>
            <a:r>
              <a:rPr kumimoji="0" lang="vi-VN" altLang="vi-VN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Jill likes pork chop. </a:t>
            </a:r>
          </a:p>
        </p:txBody>
      </p:sp>
      <p:pic>
        <p:nvPicPr>
          <p:cNvPr id="1027" name="Picture 3" descr="U6-L2-5-1-cgqicysedaypwfd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0" r="23102"/>
          <a:stretch>
            <a:fillRect/>
          </a:stretch>
        </p:blipFill>
        <p:spPr bwMode="auto">
          <a:xfrm>
            <a:off x="304800" y="700089"/>
            <a:ext cx="228282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U6-L2-5-2-ppjmcshntmhurig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626" y="4126250"/>
            <a:ext cx="3428374" cy="244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TA7-Unit 6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800" y="904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00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2636"/>
            <a:ext cx="91388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0225" indent="-530225" algn="just">
              <a:tabLst>
                <a:tab pos="530225" algn="l"/>
              </a:tabLst>
            </a:pP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6. Write the words from </a:t>
            </a:r>
            <a:r>
              <a:rPr lang="en-U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with the sound </a:t>
            </a:r>
            <a:r>
              <a:rPr lang="en-US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3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3200" b="1" dirty="0" err="1">
                <a:solidFill>
                  <a:srgbClr val="FFFF00"/>
                </a:solidFill>
              </a:rPr>
              <a:t>ʃ</a:t>
            </a:r>
            <a:r>
              <a:rPr lang="en-US" sz="3200" b="1" dirty="0">
                <a:solidFill>
                  <a:srgbClr val="FFFF00"/>
                </a:solidFill>
              </a:rPr>
              <a:t>/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US" sz="3200" b="1" dirty="0">
                <a:solidFill>
                  <a:srgbClr val="FFFF00"/>
                </a:solidFill>
              </a:rPr>
              <a:t>/</a:t>
            </a:r>
            <a:r>
              <a:rPr lang="en-US" sz="3200" b="1" dirty="0" err="1">
                <a:solidFill>
                  <a:srgbClr val="FFFF00"/>
                </a:solidFill>
              </a:rPr>
              <a:t>dʒ</a:t>
            </a:r>
            <a:r>
              <a:rPr lang="en-US" sz="3200" b="1" dirty="0">
                <a:solidFill>
                  <a:srgbClr val="FFFF00"/>
                </a:solidFill>
              </a:rPr>
              <a:t>/ </a:t>
            </a:r>
            <a:r>
              <a:rPr lang="en-US" sz="3200" b="1" dirty="0" smtClean="0">
                <a:solidFill>
                  <a:srgbClr val="FF0000"/>
                </a:solidFill>
              </a:rPr>
              <a:t>in the right columns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257073"/>
              </p:ext>
            </p:extLst>
          </p:nvPr>
        </p:nvGraphicFramePr>
        <p:xfrm>
          <a:off x="152400" y="1173480"/>
          <a:ext cx="8854600" cy="545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7300"/>
                <a:gridCol w="4427300"/>
              </a:tblGrid>
              <a:tr h="1053025"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 smtClean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en-US" sz="6000" b="1" dirty="0" err="1" smtClean="0">
                          <a:solidFill>
                            <a:srgbClr val="FFFF00"/>
                          </a:solidFill>
                        </a:rPr>
                        <a:t>t</a:t>
                      </a:r>
                      <a:r>
                        <a:rPr lang="en-US" sz="6000" dirty="0" err="1" smtClean="0">
                          <a:solidFill>
                            <a:srgbClr val="FFFF00"/>
                          </a:solidFill>
                        </a:rPr>
                        <a:t>ʃ</a:t>
                      </a:r>
                      <a:r>
                        <a:rPr lang="en-US" sz="6000" b="1" dirty="0" smtClean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en-US" sz="6000" b="1" dirty="0" smtClean="0">
                          <a:solidFill>
                            <a:srgbClr val="00B0F0"/>
                          </a:solidFill>
                        </a:rPr>
                        <a:t> </a:t>
                      </a:r>
                      <a:endParaRPr lang="en-US" sz="6000" dirty="0"/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b="1" dirty="0" smtClean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en-US" sz="6000" b="1" dirty="0" err="1" smtClean="0">
                          <a:solidFill>
                            <a:srgbClr val="FFFF00"/>
                          </a:solidFill>
                        </a:rPr>
                        <a:t>d</a:t>
                      </a:r>
                      <a:r>
                        <a:rPr lang="en-US" sz="6000" dirty="0" err="1" smtClean="0">
                          <a:solidFill>
                            <a:srgbClr val="FFFF00"/>
                          </a:solidFill>
                        </a:rPr>
                        <a:t>ʒ</a:t>
                      </a:r>
                      <a:r>
                        <a:rPr lang="en-US" sz="6000" b="1" dirty="0" smtClean="0">
                          <a:solidFill>
                            <a:schemeClr val="bg1"/>
                          </a:solidFill>
                        </a:rPr>
                        <a:t>/</a:t>
                      </a:r>
                      <a:endParaRPr lang="en-US" sz="600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2895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724400" y="22860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orange</a:t>
            </a:r>
            <a:endParaRPr lang="vi-VN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4724400" y="2935069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juice</a:t>
            </a:r>
            <a:endParaRPr lang="vi-VN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2285999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cherry</a:t>
            </a:r>
            <a:endParaRPr lang="vi-VN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4724400" y="3697069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jam</a:t>
            </a:r>
            <a:endParaRPr lang="vi-VN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36576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cheaper</a:t>
            </a:r>
            <a:endParaRPr lang="vi-VN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43434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children</a:t>
            </a:r>
            <a:endParaRPr lang="vi-VN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" y="29718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which</a:t>
            </a:r>
            <a:endParaRPr lang="vi-VN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228600" y="4992477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cheap</a:t>
            </a:r>
            <a:endParaRPr lang="vi-VN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228600" y="5678269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chicken</a:t>
            </a:r>
            <a:endParaRPr lang="vi-VN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2514600" y="22860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chop</a:t>
            </a:r>
            <a:endParaRPr lang="vi-VN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2514600" y="2935069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chip</a:t>
            </a:r>
            <a:endParaRPr lang="vi-VN" sz="3600" dirty="0"/>
          </a:p>
        </p:txBody>
      </p:sp>
      <p:sp>
        <p:nvSpPr>
          <p:cNvPr id="16" name="TextBox 15"/>
          <p:cNvSpPr txBox="1"/>
          <p:nvPr/>
        </p:nvSpPr>
        <p:spPr>
          <a:xfrm>
            <a:off x="2514600" y="36576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lunch</a:t>
            </a:r>
            <a:endParaRPr lang="vi-VN" sz="3600" dirty="0"/>
          </a:p>
        </p:txBody>
      </p:sp>
      <p:sp>
        <p:nvSpPr>
          <p:cNvPr id="17" name="TextBox 16"/>
          <p:cNvSpPr txBox="1"/>
          <p:nvPr/>
        </p:nvSpPr>
        <p:spPr>
          <a:xfrm>
            <a:off x="4724400" y="44196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John</a:t>
            </a:r>
            <a:endParaRPr lang="vi-VN" sz="3600" dirty="0"/>
          </a:p>
        </p:txBody>
      </p:sp>
      <p:sp>
        <p:nvSpPr>
          <p:cNvPr id="18" name="TextBox 17"/>
          <p:cNvSpPr txBox="1"/>
          <p:nvPr/>
        </p:nvSpPr>
        <p:spPr>
          <a:xfrm>
            <a:off x="4724400" y="5068669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Jill</a:t>
            </a:r>
            <a:endParaRPr lang="vi-VN" sz="3600" dirty="0"/>
          </a:p>
        </p:txBody>
      </p:sp>
      <p:sp>
        <p:nvSpPr>
          <p:cNvPr id="3" name="Right Arrow 2">
            <a:hlinkClick r:id="rId2" action="ppaction://hlinksldjump"/>
          </p:cNvPr>
          <p:cNvSpPr/>
          <p:nvPr/>
        </p:nvSpPr>
        <p:spPr>
          <a:xfrm>
            <a:off x="7848600" y="6324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16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ong ho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463" y="1435100"/>
            <a:ext cx="2749550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WordArt 3"/>
          <p:cNvSpPr>
            <a:spLocks noChangeArrowheads="1" noChangeShapeType="1" noTextEdit="1"/>
          </p:cNvSpPr>
          <p:nvPr/>
        </p:nvSpPr>
        <p:spPr bwMode="auto">
          <a:xfrm>
            <a:off x="4953000" y="1733550"/>
            <a:ext cx="20955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5257800" y="2114550"/>
            <a:ext cx="3048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5467350" y="2616200"/>
            <a:ext cx="28575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15</a:t>
            </a:r>
          </a:p>
        </p:txBody>
      </p:sp>
      <p:sp>
        <p:nvSpPr>
          <p:cNvPr id="9222" name="WordArt 6"/>
          <p:cNvSpPr>
            <a:spLocks noChangeArrowheads="1" noChangeShapeType="1" noTextEdit="1"/>
          </p:cNvSpPr>
          <p:nvPr/>
        </p:nvSpPr>
        <p:spPr bwMode="auto">
          <a:xfrm>
            <a:off x="5257800" y="3105150"/>
            <a:ext cx="3048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20</a:t>
            </a:r>
          </a:p>
        </p:txBody>
      </p:sp>
      <p:sp>
        <p:nvSpPr>
          <p:cNvPr id="9223" name="WordArt 7"/>
          <p:cNvSpPr>
            <a:spLocks noChangeArrowheads="1" noChangeShapeType="1" noTextEdit="1"/>
          </p:cNvSpPr>
          <p:nvPr/>
        </p:nvSpPr>
        <p:spPr bwMode="auto">
          <a:xfrm>
            <a:off x="4867275" y="3486150"/>
            <a:ext cx="314325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25</a:t>
            </a:r>
          </a:p>
        </p:txBody>
      </p:sp>
      <p:sp>
        <p:nvSpPr>
          <p:cNvPr id="9224" name="WordArt 8"/>
          <p:cNvSpPr>
            <a:spLocks noChangeArrowheads="1" noChangeShapeType="1" noTextEdit="1"/>
          </p:cNvSpPr>
          <p:nvPr/>
        </p:nvSpPr>
        <p:spPr bwMode="auto">
          <a:xfrm>
            <a:off x="4411663" y="1581150"/>
            <a:ext cx="2921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60</a:t>
            </a:r>
          </a:p>
        </p:txBody>
      </p:sp>
      <p:sp>
        <p:nvSpPr>
          <p:cNvPr id="9225" name="WordArt 9"/>
          <p:cNvSpPr>
            <a:spLocks noChangeArrowheads="1" noChangeShapeType="1" noTextEdit="1"/>
          </p:cNvSpPr>
          <p:nvPr/>
        </p:nvSpPr>
        <p:spPr bwMode="auto">
          <a:xfrm>
            <a:off x="3352800" y="2616200"/>
            <a:ext cx="274638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45</a:t>
            </a:r>
          </a:p>
        </p:txBody>
      </p:sp>
      <p:sp>
        <p:nvSpPr>
          <p:cNvPr id="9226" name="WordArt 10"/>
          <p:cNvSpPr>
            <a:spLocks noChangeArrowheads="1" noChangeShapeType="1" noTextEdit="1"/>
          </p:cNvSpPr>
          <p:nvPr/>
        </p:nvSpPr>
        <p:spPr bwMode="auto">
          <a:xfrm>
            <a:off x="3505200" y="3105150"/>
            <a:ext cx="258763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40</a:t>
            </a:r>
          </a:p>
        </p:txBody>
      </p:sp>
      <p:sp>
        <p:nvSpPr>
          <p:cNvPr id="9227" name="WordArt 11"/>
          <p:cNvSpPr>
            <a:spLocks noChangeArrowheads="1" noChangeShapeType="1" noTextEdit="1"/>
          </p:cNvSpPr>
          <p:nvPr/>
        </p:nvSpPr>
        <p:spPr bwMode="auto">
          <a:xfrm>
            <a:off x="3886200" y="3486150"/>
            <a:ext cx="334963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35</a:t>
            </a:r>
          </a:p>
        </p:txBody>
      </p:sp>
      <p:sp>
        <p:nvSpPr>
          <p:cNvPr id="9228" name="WordArt 12"/>
          <p:cNvSpPr>
            <a:spLocks noChangeArrowheads="1" noChangeShapeType="1" noTextEdit="1"/>
          </p:cNvSpPr>
          <p:nvPr/>
        </p:nvSpPr>
        <p:spPr bwMode="auto">
          <a:xfrm>
            <a:off x="4389438" y="3638550"/>
            <a:ext cx="334962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30</a:t>
            </a: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4365625" y="1581150"/>
            <a:ext cx="384175" cy="45720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800"/>
              <a:t> </a:t>
            </a:r>
          </a:p>
        </p:txBody>
      </p:sp>
      <p:sp>
        <p:nvSpPr>
          <p:cNvPr id="9231" name="WordArt 15"/>
          <p:cNvSpPr>
            <a:spLocks noChangeArrowheads="1" noChangeShapeType="1" noTextEdit="1"/>
          </p:cNvSpPr>
          <p:nvPr/>
        </p:nvSpPr>
        <p:spPr bwMode="auto">
          <a:xfrm>
            <a:off x="4478338" y="1584325"/>
            <a:ext cx="169862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5135" name="Oval 16"/>
          <p:cNvSpPr>
            <a:spLocks noChangeArrowheads="1"/>
          </p:cNvSpPr>
          <p:nvPr/>
        </p:nvSpPr>
        <p:spPr bwMode="auto">
          <a:xfrm>
            <a:off x="4519613" y="2774950"/>
            <a:ext cx="104775" cy="968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3200400" y="5581650"/>
            <a:ext cx="2667000" cy="400050"/>
          </a:xfrm>
          <a:prstGeom prst="rect">
            <a:avLst/>
          </a:pr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HẾT THỜI GIAN</a:t>
            </a:r>
            <a:endParaRPr lang="vi-VN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5137" name="WordArt 18"/>
          <p:cNvSpPr>
            <a:spLocks noChangeArrowheads="1" noChangeShapeType="1" noTextEdit="1"/>
          </p:cNvSpPr>
          <p:nvPr/>
        </p:nvSpPr>
        <p:spPr bwMode="auto">
          <a:xfrm>
            <a:off x="2590800" y="6019800"/>
            <a:ext cx="38100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đồng hồ đếm ngược 60 giây</a:t>
            </a:r>
            <a:endParaRPr lang="en-US" sz="36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9235" name="WordArt 19"/>
          <p:cNvSpPr>
            <a:spLocks noChangeArrowheads="1" noChangeShapeType="1" noTextEdit="1"/>
          </p:cNvSpPr>
          <p:nvPr/>
        </p:nvSpPr>
        <p:spPr bwMode="auto">
          <a:xfrm>
            <a:off x="3535363" y="2114550"/>
            <a:ext cx="274637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50</a:t>
            </a:r>
          </a:p>
        </p:txBody>
      </p:sp>
      <p:sp>
        <p:nvSpPr>
          <p:cNvPr id="9236" name="WordArt 20"/>
          <p:cNvSpPr>
            <a:spLocks noChangeArrowheads="1" noChangeShapeType="1" noTextEdit="1"/>
          </p:cNvSpPr>
          <p:nvPr/>
        </p:nvSpPr>
        <p:spPr bwMode="auto">
          <a:xfrm>
            <a:off x="3886200" y="1720850"/>
            <a:ext cx="274638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55</a:t>
            </a:r>
          </a:p>
        </p:txBody>
      </p:sp>
      <p:pic>
        <p:nvPicPr>
          <p:cNvPr id="9230" name="Picture 14" descr="kim phu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050" y="1428750"/>
            <a:ext cx="2749550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1" name="Picture 21" descr="dongho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25" y="120650"/>
            <a:ext cx="45243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8" name="Picture 22" descr="slide0002_image02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5" y="4772025"/>
            <a:ext cx="9048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3" name="Line 23"/>
          <p:cNvSpPr>
            <a:spLocks noChangeShapeType="1"/>
          </p:cNvSpPr>
          <p:nvPr/>
        </p:nvSpPr>
        <p:spPr bwMode="auto">
          <a:xfrm>
            <a:off x="3429000" y="5541963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240" name="Picture 24" descr="CHAY XE DA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800600"/>
            <a:ext cx="9017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>
            <a:hlinkClick r:id="rId10" action="ppaction://hlinksldjump"/>
          </p:cNvPr>
          <p:cNvSpPr/>
          <p:nvPr/>
        </p:nvSpPr>
        <p:spPr>
          <a:xfrm>
            <a:off x="7696200" y="6019800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7019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600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" presetClass="emph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3" presetClass="emph" presetSubtype="2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mph" presetSubtype="2" accel="50000" decel="5000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" presetClass="emph" presetSubtype="2" accel="50000" decel="5000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" presetClass="emph" presetSubtype="2" accel="50000" decel="5000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" presetClass="emph" presetSubtype="2" accel="50000" decel="5000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" presetClass="emph" presetSubtype="2" accel="50000" decel="5000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" presetClass="emph" presetSubtype="2" accel="50000" decel="5000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" presetClass="emph" presetSubtype="2" accel="50000" decel="5000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" presetClass="emph" presetSubtype="2" accel="50000" decel="5000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" presetClass="emph" presetSubtype="2" accel="50000" decel="5000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" presetClass="emph" presetSubtype="2" accel="50000" decel="5000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mph" presetSubtype="2" fill="hold" grpId="1" nodeType="withEffect">
                                  <p:stCondLst>
                                    <p:cond delay="60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40"/>
                  </p:tgtEl>
                </p:cond>
              </p:nextCondLst>
            </p:seq>
          </p:childTnLst>
        </p:cTn>
      </p:par>
    </p:tnLst>
    <p:bldLst>
      <p:bldP spid="9219" grpId="0" animBg="1"/>
      <p:bldP spid="9220" grpId="0" animBg="1"/>
      <p:bldP spid="9221" grpId="0" animBg="1"/>
      <p:bldP spid="9222" grpId="0" animBg="1"/>
      <p:bldP spid="9223" grpId="0" animBg="1"/>
      <p:bldP spid="9224" grpId="0" animBg="1"/>
      <p:bldP spid="9225" grpId="0" animBg="1"/>
      <p:bldP spid="9226" grpId="0" animBg="1"/>
      <p:bldP spid="9227" grpId="0" animBg="1"/>
      <p:bldP spid="9228" grpId="0" animBg="1"/>
      <p:bldP spid="9229" grpId="0" animBg="1"/>
      <p:bldP spid="9231" grpId="0" animBg="1"/>
      <p:bldP spid="9231" grpId="1" animBg="1"/>
      <p:bldP spid="9233" grpId="0" animBg="1"/>
      <p:bldP spid="9235" grpId="0" animBg="1"/>
      <p:bldP spid="92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2636"/>
            <a:ext cx="91388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0225" indent="-530225" algn="just">
              <a:tabLst>
                <a:tab pos="530225" algn="l"/>
              </a:tabLst>
            </a:pP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6. Write the words from </a:t>
            </a:r>
            <a:r>
              <a:rPr lang="en-U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with the sound </a:t>
            </a:r>
            <a:r>
              <a:rPr lang="en-US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32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3200" b="1" dirty="0" err="1">
                <a:solidFill>
                  <a:srgbClr val="FFFF00"/>
                </a:solidFill>
              </a:rPr>
              <a:t>ʃ</a:t>
            </a:r>
            <a:r>
              <a:rPr lang="en-US" sz="3200" b="1" dirty="0">
                <a:solidFill>
                  <a:srgbClr val="FFFF00"/>
                </a:solidFill>
              </a:rPr>
              <a:t>/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US" sz="3200" b="1" dirty="0">
                <a:solidFill>
                  <a:srgbClr val="FFFF00"/>
                </a:solidFill>
              </a:rPr>
              <a:t>/</a:t>
            </a:r>
            <a:r>
              <a:rPr lang="en-US" sz="3200" b="1" dirty="0" err="1">
                <a:solidFill>
                  <a:srgbClr val="FFFF00"/>
                </a:solidFill>
              </a:rPr>
              <a:t>dʒ</a:t>
            </a:r>
            <a:r>
              <a:rPr lang="en-US" sz="3200" b="1" dirty="0">
                <a:solidFill>
                  <a:srgbClr val="FFFF00"/>
                </a:solidFill>
              </a:rPr>
              <a:t>/ </a:t>
            </a:r>
            <a:r>
              <a:rPr lang="en-US" sz="3200" b="1" dirty="0" smtClean="0">
                <a:solidFill>
                  <a:srgbClr val="FF0000"/>
                </a:solidFill>
              </a:rPr>
              <a:t>in the right columns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797457"/>
              </p:ext>
            </p:extLst>
          </p:nvPr>
        </p:nvGraphicFramePr>
        <p:xfrm>
          <a:off x="152400" y="1173480"/>
          <a:ext cx="8854600" cy="545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7300"/>
                <a:gridCol w="4427300"/>
              </a:tblGrid>
              <a:tr h="1053025"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 smtClean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en-US" sz="6000" b="1" dirty="0" err="1" smtClean="0">
                          <a:solidFill>
                            <a:srgbClr val="FFFF00"/>
                          </a:solidFill>
                        </a:rPr>
                        <a:t>t</a:t>
                      </a:r>
                      <a:r>
                        <a:rPr lang="en-US" sz="6000" dirty="0" err="1" smtClean="0">
                          <a:solidFill>
                            <a:srgbClr val="FFFF00"/>
                          </a:solidFill>
                        </a:rPr>
                        <a:t>ʃ</a:t>
                      </a:r>
                      <a:r>
                        <a:rPr lang="en-US" sz="6000" b="1" dirty="0" smtClean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en-US" sz="6000" b="1" dirty="0" smtClean="0">
                          <a:solidFill>
                            <a:srgbClr val="00B0F0"/>
                          </a:solidFill>
                        </a:rPr>
                        <a:t> </a:t>
                      </a:r>
                      <a:endParaRPr lang="en-US" sz="6000" dirty="0"/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b="1" dirty="0" smtClean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en-US" sz="6000" b="1" dirty="0" err="1" smtClean="0">
                          <a:solidFill>
                            <a:srgbClr val="FFFF00"/>
                          </a:solidFill>
                        </a:rPr>
                        <a:t>d</a:t>
                      </a:r>
                      <a:r>
                        <a:rPr lang="en-US" sz="6000" dirty="0" err="1" smtClean="0">
                          <a:solidFill>
                            <a:srgbClr val="FFFF00"/>
                          </a:solidFill>
                        </a:rPr>
                        <a:t>ʒ</a:t>
                      </a:r>
                      <a:r>
                        <a:rPr lang="en-US" sz="6000" b="1" dirty="0" smtClean="0">
                          <a:solidFill>
                            <a:schemeClr val="bg1"/>
                          </a:solidFill>
                        </a:rPr>
                        <a:t>/</a:t>
                      </a:r>
                      <a:endParaRPr lang="en-US" sz="600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2895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724400" y="22860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orange</a:t>
            </a:r>
            <a:endParaRPr lang="vi-VN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4724400" y="2935069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juice</a:t>
            </a:r>
            <a:endParaRPr lang="vi-VN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2285999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cherry</a:t>
            </a:r>
            <a:endParaRPr lang="vi-VN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4724400" y="3697069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jam</a:t>
            </a:r>
            <a:endParaRPr lang="vi-VN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36576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cheaper</a:t>
            </a:r>
            <a:endParaRPr lang="vi-VN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43434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children</a:t>
            </a:r>
            <a:endParaRPr lang="vi-VN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" y="29718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which</a:t>
            </a:r>
            <a:endParaRPr lang="vi-VN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228600" y="4992477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cheap</a:t>
            </a:r>
            <a:endParaRPr lang="vi-VN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228600" y="5678269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chicken</a:t>
            </a:r>
            <a:endParaRPr lang="vi-VN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2514600" y="22860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chop</a:t>
            </a:r>
            <a:endParaRPr lang="vi-VN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2514600" y="2935069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chip</a:t>
            </a:r>
            <a:endParaRPr lang="vi-VN" sz="3600" dirty="0"/>
          </a:p>
        </p:txBody>
      </p:sp>
      <p:sp>
        <p:nvSpPr>
          <p:cNvPr id="16" name="TextBox 15"/>
          <p:cNvSpPr txBox="1"/>
          <p:nvPr/>
        </p:nvSpPr>
        <p:spPr>
          <a:xfrm>
            <a:off x="2514600" y="36576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lunch</a:t>
            </a:r>
            <a:endParaRPr lang="vi-VN" sz="3600" dirty="0"/>
          </a:p>
        </p:txBody>
      </p:sp>
      <p:sp>
        <p:nvSpPr>
          <p:cNvPr id="17" name="TextBox 16"/>
          <p:cNvSpPr txBox="1"/>
          <p:nvPr/>
        </p:nvSpPr>
        <p:spPr>
          <a:xfrm>
            <a:off x="4724400" y="44196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John</a:t>
            </a:r>
            <a:endParaRPr lang="vi-VN" sz="3600" dirty="0"/>
          </a:p>
        </p:txBody>
      </p:sp>
      <p:sp>
        <p:nvSpPr>
          <p:cNvPr id="18" name="TextBox 17"/>
          <p:cNvSpPr txBox="1"/>
          <p:nvPr/>
        </p:nvSpPr>
        <p:spPr>
          <a:xfrm>
            <a:off x="4724400" y="5068669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Jill</a:t>
            </a:r>
            <a:endParaRPr lang="vi-VN" sz="3600" dirty="0"/>
          </a:p>
        </p:txBody>
      </p:sp>
      <p:sp>
        <p:nvSpPr>
          <p:cNvPr id="3" name="Right Arrow 2">
            <a:hlinkClick r:id="rId2" action="ppaction://hlinksldjump"/>
          </p:cNvPr>
          <p:cNvSpPr/>
          <p:nvPr/>
        </p:nvSpPr>
        <p:spPr>
          <a:xfrm>
            <a:off x="7848600" y="6324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5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3" name="T0000029.AVI">
            <a:hlinkClick r:id="" action="ppaction://media"/>
          </p:cNvPr>
          <p:cNvPicPr>
            <a:picLocks noGrp="1" noRot="1" noChangeAspect="1" noChangeArrowheads="1"/>
          </p:cNvPicPr>
          <p:nvPr>
            <p:ph sz="quarter" idx="2"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4913" y="4973638"/>
            <a:ext cx="0" cy="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4" name="Picture 2" descr="hinh nen dong ve ngon nen tinh yeu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1399998" cy="186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2" name="Text Box 7"/>
          <p:cNvSpPr txBox="1">
            <a:spLocks noChangeArrowheads="1"/>
          </p:cNvSpPr>
          <p:nvPr/>
        </p:nvSpPr>
        <p:spPr bwMode="auto">
          <a:xfrm>
            <a:off x="3200400" y="2590800"/>
            <a:ext cx="533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9pPr>
          </a:lstStyle>
          <a:p>
            <a:pPr algn="ctr"/>
            <a:r>
              <a:rPr lang="en-US" sz="1800">
                <a:latin typeface="VNI-Revue" pitchFamily="2" charset="0"/>
              </a:rPr>
              <a:t>+</a:t>
            </a:r>
            <a:endParaRPr lang="en-US" sz="2000">
              <a:solidFill>
                <a:srgbClr val="FF0000"/>
              </a:solidFill>
              <a:latin typeface="VNI-Revue" pitchFamily="2" charset="0"/>
            </a:endParaRPr>
          </a:p>
        </p:txBody>
      </p:sp>
      <p:sp>
        <p:nvSpPr>
          <p:cNvPr id="171016" name="AutoShape 8"/>
          <p:cNvSpPr>
            <a:spLocks noChangeArrowheads="1"/>
          </p:cNvSpPr>
          <p:nvPr/>
        </p:nvSpPr>
        <p:spPr bwMode="auto">
          <a:xfrm>
            <a:off x="179512" y="188640"/>
            <a:ext cx="1676400" cy="1676400"/>
          </a:xfrm>
          <a:prstGeom prst="star32">
            <a:avLst>
              <a:gd name="adj" fmla="val 15278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FF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7" name="WordArt 9"/>
          <p:cNvSpPr>
            <a:spLocks noChangeArrowheads="1" noChangeShapeType="1" noTextEdit="1"/>
          </p:cNvSpPr>
          <p:nvPr/>
        </p:nvSpPr>
        <p:spPr bwMode="auto">
          <a:xfrm>
            <a:off x="2483768" y="620688"/>
            <a:ext cx="5562600" cy="990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Homework </a:t>
            </a:r>
          </a:p>
        </p:txBody>
      </p:sp>
      <p:sp>
        <p:nvSpPr>
          <p:cNvPr id="171018" name="Rectangle 10"/>
          <p:cNvSpPr>
            <a:spLocks noChangeArrowheads="1"/>
          </p:cNvSpPr>
          <p:nvPr/>
        </p:nvSpPr>
        <p:spPr bwMode="auto">
          <a:xfrm>
            <a:off x="1600200" y="2743200"/>
            <a:ext cx="82296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3200">
              <a:latin typeface="Verdana" pitchFamily="34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593776" y="2165390"/>
            <a:ext cx="6866656" cy="301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9pPr>
          </a:lstStyle>
          <a:p>
            <a:pPr marL="265113" indent="-265113" algn="just">
              <a:spcBef>
                <a:spcPts val="600"/>
              </a:spcBef>
              <a:spcAft>
                <a:spcPts val="600"/>
              </a:spcAft>
              <a:tabLst>
                <a:tab pos="530225" algn="l"/>
              </a:tabLst>
            </a:pP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Learn 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new words by heart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65113" indent="-265113" algn="just">
              <a:spcBef>
                <a:spcPts val="600"/>
              </a:spcBef>
              <a:spcAft>
                <a:spcPts val="600"/>
              </a:spcAft>
              <a:tabLst>
                <a:tab pos="530225" algn="l"/>
              </a:tabLst>
            </a:pP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sounds </a:t>
            </a:r>
            <a:r>
              <a:rPr lang="en-US" sz="3200" b="1" dirty="0">
                <a:solidFill>
                  <a:schemeClr val="bg1"/>
                </a:solidFill>
              </a:rPr>
              <a:t>/</a:t>
            </a:r>
            <a:r>
              <a:rPr lang="en-US" sz="3200" b="1" dirty="0" err="1">
                <a:solidFill>
                  <a:srgbClr val="FFFF00"/>
                </a:solidFill>
              </a:rPr>
              <a:t>t</a:t>
            </a:r>
            <a:r>
              <a:rPr lang="en-US" sz="3200" dirty="0" err="1">
                <a:solidFill>
                  <a:srgbClr val="FFFF00"/>
                </a:solidFill>
              </a:rPr>
              <a:t>ʃ</a:t>
            </a:r>
            <a:r>
              <a:rPr lang="en-US" sz="3200" b="1" dirty="0">
                <a:solidFill>
                  <a:schemeClr val="bg1"/>
                </a:solidFill>
              </a:rPr>
              <a:t>/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sz="3200" b="1" dirty="0">
                <a:solidFill>
                  <a:schemeClr val="bg1"/>
                </a:solidFill>
              </a:rPr>
              <a:t>/</a:t>
            </a:r>
            <a:r>
              <a:rPr lang="en-US" sz="3200" b="1" dirty="0" err="1">
                <a:solidFill>
                  <a:srgbClr val="FFFF00"/>
                </a:solidFill>
              </a:rPr>
              <a:t>d</a:t>
            </a:r>
            <a:r>
              <a:rPr lang="en-US" sz="3200" dirty="0" err="1">
                <a:solidFill>
                  <a:srgbClr val="FFFF00"/>
                </a:solidFill>
              </a:rPr>
              <a:t>ʒ</a:t>
            </a:r>
            <a:r>
              <a:rPr lang="en-US" sz="3200" b="1" dirty="0" smtClean="0">
                <a:solidFill>
                  <a:schemeClr val="bg1"/>
                </a:solidFill>
              </a:rPr>
              <a:t>/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65113" indent="-265113" algn="just">
              <a:spcBef>
                <a:spcPts val="600"/>
              </a:spcBef>
              <a:spcAft>
                <a:spcPts val="600"/>
              </a:spcAft>
              <a:tabLst>
                <a:tab pos="265113" algn="l"/>
              </a:tabLst>
            </a:pP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	Do 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exercises 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A1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A2; b3, 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b4  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workbook.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65113" indent="-265113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  <a:sym typeface="Calibri" pitchFamily="34" charset="0"/>
              </a:rPr>
              <a:t>- Prepare for Unit 6: </a:t>
            </a:r>
            <a:r>
              <a:rPr lang="en-US" sz="3200" b="1" dirty="0" smtClean="0">
                <a:solidFill>
                  <a:srgbClr val="FFFF00"/>
                </a:solidFill>
                <a:latin typeface="Arial" pitchFamily="34" charset="0"/>
                <a:ea typeface="Calibri" pitchFamily="34" charset="0"/>
                <a:cs typeface="Arial" pitchFamily="34" charset="0"/>
                <a:sym typeface="Calibri" pitchFamily="34" charset="0"/>
              </a:rPr>
              <a:t>Closer look 2.</a:t>
            </a:r>
            <a:endParaRPr lang="en-US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02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10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1013"/>
                </p:tgtEl>
              </p:cMediaNode>
            </p:video>
          </p:childTnLst>
        </p:cTn>
      </p:par>
    </p:tnLst>
    <p:bldLst>
      <p:bldP spid="1710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971600" y="2276872"/>
            <a:ext cx="7488832" cy="263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600" b="1" spc="400" dirty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latin typeface=".VnAvantH" pitchFamily="34" charset="0"/>
              </a:rPr>
              <a:t>Goodbye!</a:t>
            </a:r>
          </a:p>
          <a:p>
            <a:pPr algn="ctr">
              <a:spcBef>
                <a:spcPct val="50000"/>
              </a:spcBef>
            </a:pPr>
            <a:r>
              <a:rPr lang="en-US" sz="6600" b="1" spc="400" dirty="0">
                <a:ln w="28575">
                  <a:solidFill>
                    <a:schemeClr val="bg1"/>
                  </a:solidFill>
                </a:ln>
                <a:solidFill>
                  <a:srgbClr val="00FF00"/>
                </a:solidFill>
                <a:latin typeface=".VnAvantH" pitchFamily="34" charset="0"/>
              </a:rPr>
              <a:t>See you </a:t>
            </a:r>
            <a:r>
              <a:rPr lang="en-US" sz="6600" b="1" spc="400" dirty="0" smtClean="0">
                <a:ln w="28575">
                  <a:solidFill>
                    <a:schemeClr val="bg1"/>
                  </a:solidFill>
                </a:ln>
                <a:solidFill>
                  <a:srgbClr val="00FF00"/>
                </a:solidFill>
                <a:latin typeface=".VnAvantH" pitchFamily="34" charset="0"/>
              </a:rPr>
              <a:t>again!</a:t>
            </a:r>
            <a:endParaRPr lang="en-US" sz="6600" b="1" spc="400" dirty="0">
              <a:ln w="28575">
                <a:solidFill>
                  <a:schemeClr val="bg1"/>
                </a:solidFill>
              </a:ln>
              <a:solidFill>
                <a:srgbClr val="00FF00"/>
              </a:solidFill>
              <a:latin typeface=".VnAvantH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693236"/>
            <a:ext cx="7162800" cy="7307764"/>
          </a:xfrm>
          <a:prstGeom prst="rect">
            <a:avLst/>
          </a:prstGeom>
        </p:spPr>
        <p:txBody>
          <a:bodyPr wrap="square">
            <a:prstTxWarp prst="textArchUp">
              <a:avLst>
                <a:gd name="adj" fmla="val 11134828"/>
              </a:avLst>
            </a:prstTxWarp>
            <a:spAutoFit/>
          </a:bodyPr>
          <a:lstStyle/>
          <a:p>
            <a:pPr eaLnBrk="0" hangingPunct="0">
              <a:defRPr/>
            </a:pPr>
            <a:r>
              <a:rPr lang="en-US" sz="6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THANKS FOR YOUR ATTENTION!</a:t>
            </a:r>
            <a:endParaRPr lang="vi-VN" sz="6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6129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1371600"/>
            <a:ext cx="51054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6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Thien</a:t>
            </a:r>
            <a:r>
              <a:rPr lang="en-US" sz="26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Quang Tinh Well</a:t>
            </a:r>
            <a:endParaRPr lang="en-US" sz="2600" dirty="0"/>
          </a:p>
        </p:txBody>
      </p:sp>
      <p:sp>
        <p:nvSpPr>
          <p:cNvPr id="6" name="Rectangle 5"/>
          <p:cNvSpPr/>
          <p:nvPr/>
        </p:nvSpPr>
        <p:spPr>
          <a:xfrm>
            <a:off x="76200" y="1752600"/>
            <a:ext cx="32766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3. Doctors’ stone tablets</a:t>
            </a:r>
            <a:endParaRPr lang="en-US" sz="2600" dirty="0"/>
          </a:p>
        </p:txBody>
      </p:sp>
      <p:sp>
        <p:nvSpPr>
          <p:cNvPr id="7" name="Rectangle 6"/>
          <p:cNvSpPr/>
          <p:nvPr/>
        </p:nvSpPr>
        <p:spPr>
          <a:xfrm>
            <a:off x="76200" y="533400"/>
            <a:ext cx="313674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1. The Temple of Literature</a:t>
            </a:r>
            <a:endParaRPr lang="en-US" sz="2600" dirty="0"/>
          </a:p>
        </p:txBody>
      </p:sp>
      <p:sp>
        <p:nvSpPr>
          <p:cNvPr id="8" name="Rectangle 7"/>
          <p:cNvSpPr/>
          <p:nvPr/>
        </p:nvSpPr>
        <p:spPr>
          <a:xfrm>
            <a:off x="76200" y="3058180"/>
            <a:ext cx="4191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5. </a:t>
            </a:r>
            <a:r>
              <a:rPr lang="en-US" sz="26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Khue</a:t>
            </a:r>
            <a:r>
              <a:rPr lang="en-US" sz="26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Van Pavilion</a:t>
            </a:r>
            <a:endParaRPr lang="en-US" sz="2600" dirty="0"/>
          </a:p>
        </p:txBody>
      </p:sp>
      <p:sp>
        <p:nvSpPr>
          <p:cNvPr id="9" name="Rectangle 8"/>
          <p:cNvSpPr/>
          <p:nvPr/>
        </p:nvSpPr>
        <p:spPr>
          <a:xfrm>
            <a:off x="76200" y="2600980"/>
            <a:ext cx="32766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4. Van </a:t>
            </a:r>
            <a:r>
              <a:rPr lang="en-US" sz="26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Mieu</a:t>
            </a:r>
            <a:r>
              <a:rPr lang="en-US" sz="26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Gate</a:t>
            </a:r>
            <a:endParaRPr lang="en-US" sz="2600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Match the words with the pictures: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6" r="20212"/>
          <a:stretch>
            <a:fillRect/>
          </a:stretch>
        </p:blipFill>
        <p:spPr bwMode="auto">
          <a:xfrm>
            <a:off x="4352687" y="530599"/>
            <a:ext cx="2334857" cy="2441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U6-L2-1-2-hcgzzolqfiaqpt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5" r="19865"/>
          <a:stretch>
            <a:fillRect/>
          </a:stretch>
        </p:blipFill>
        <p:spPr bwMode="auto">
          <a:xfrm>
            <a:off x="7124700" y="530599"/>
            <a:ext cx="2019300" cy="2441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U6-L2-1-3-moqhqjlobhcbcbe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r="4745"/>
          <a:stretch>
            <a:fillRect/>
          </a:stretch>
        </p:blipFill>
        <p:spPr bwMode="auto">
          <a:xfrm>
            <a:off x="6511925" y="4181478"/>
            <a:ext cx="263207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U6-L2-1-4-fwjvejsarqqglu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9" y="4114800"/>
            <a:ext cx="29972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U6-L2-1-5-csjfhsaxxdmoiti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763" y="4158824"/>
            <a:ext cx="29972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834752" y="530599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a</a:t>
            </a:r>
            <a:endParaRPr lang="vi-VN" sz="2800" b="1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35578" y="600399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b</a:t>
            </a:r>
            <a:endParaRPr lang="vi-VN" sz="2800" b="1" dirty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76798" y="3658258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c</a:t>
            </a:r>
            <a:endParaRPr lang="vi-VN" sz="2800" b="1" dirty="0">
              <a:solidFill>
                <a:srgbClr val="FFFF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459" y="3635604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d</a:t>
            </a:r>
            <a:endParaRPr lang="vi-VN" sz="2800" b="1" dirty="0">
              <a:solidFill>
                <a:srgbClr val="FFFF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12947" y="359158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e</a:t>
            </a:r>
            <a:endParaRPr lang="vi-VN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22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07407E-6 L -0.01319 0.790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0" y="3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62083 0.7085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42" y="3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85185E-6 L 0.3375 0.634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75" y="3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7037E-6 L 0.6875 0.051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75" y="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3125 -0.0150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25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3"/>
          <p:cNvSpPr>
            <a:spLocks noChangeArrowheads="1" noChangeShapeType="1" noTextEdit="1"/>
          </p:cNvSpPr>
          <p:nvPr/>
        </p:nvSpPr>
        <p:spPr bwMode="auto">
          <a:xfrm>
            <a:off x="76200" y="1066800"/>
            <a:ext cx="9067800" cy="2514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Unit </a:t>
            </a:r>
            <a:r>
              <a:rPr lang="vi-VN" sz="3600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6: </a:t>
            </a:r>
            <a:endParaRPr lang="vi-VN" sz="3600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  <a:p>
            <a:pPr algn="ctr"/>
            <a:r>
              <a:rPr lang="vi-VN" sz="3600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THE FIRST UNIVERSITY IN VIET NAM</a:t>
            </a:r>
            <a:endParaRPr lang="vi-VN" sz="3600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304800" y="3657600"/>
            <a:ext cx="8610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</a:pPr>
            <a:r>
              <a:rPr lang="en-US" altLang="vi-VN" sz="5400" b="1" u="sng" dirty="0">
                <a:latin typeface="Calibri" pitchFamily="34" charset="0"/>
              </a:rPr>
              <a:t>Lesson </a:t>
            </a:r>
            <a:r>
              <a:rPr lang="vi-VN" altLang="vi-VN" sz="5400" b="1" u="sng" dirty="0" smtClean="0">
                <a:latin typeface="Calibri" pitchFamily="34" charset="0"/>
              </a:rPr>
              <a:t>2</a:t>
            </a:r>
            <a:r>
              <a:rPr lang="en-US" altLang="vi-VN" sz="5400" b="1" smtClean="0">
                <a:latin typeface="Calibri" pitchFamily="34" charset="0"/>
              </a:rPr>
              <a:t>:</a:t>
            </a:r>
            <a:r>
              <a:rPr lang="en-US" altLang="vi-VN" sz="5400" b="1" smtClean="0">
                <a:solidFill>
                  <a:srgbClr val="FF0066"/>
                </a:solidFill>
                <a:latin typeface="Calibri" pitchFamily="34" charset="0"/>
              </a:rPr>
              <a:t> </a:t>
            </a:r>
            <a:r>
              <a:rPr lang="en-US" altLang="vi-VN" sz="6000" b="1" smtClean="0">
                <a:solidFill>
                  <a:srgbClr val="FF0066"/>
                </a:solidFill>
                <a:latin typeface="Calibri" pitchFamily="34" charset="0"/>
              </a:rPr>
              <a:t>A </a:t>
            </a:r>
            <a:r>
              <a:rPr lang="en-US" altLang="vi-VN" sz="6000" b="1" dirty="0" smtClean="0">
                <a:solidFill>
                  <a:srgbClr val="FF0066"/>
                </a:solidFill>
                <a:latin typeface="Calibri" pitchFamily="34" charset="0"/>
              </a:rPr>
              <a:t>CLOSER </a:t>
            </a:r>
            <a:r>
              <a:rPr lang="en-US" altLang="vi-VN" sz="6000" b="1" smtClean="0">
                <a:solidFill>
                  <a:srgbClr val="FF0066"/>
                </a:solidFill>
                <a:latin typeface="Calibri" pitchFamily="34" charset="0"/>
              </a:rPr>
              <a:t>LOOK 1</a:t>
            </a:r>
            <a:endParaRPr lang="en-US" altLang="vi-VN" sz="5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015425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Cultural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kʌltʃərəl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(a)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2438400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Heritage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herɪtɪdʒ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/(n) 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3886200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Architectural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/ˌ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ɑːrkɪˈtektʃərəl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/(a) 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8200" y="101542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55524" y="2463225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28070" y="4724400"/>
            <a:ext cx="4153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cultural__us_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67600" y="1752600"/>
            <a:ext cx="609600" cy="609600"/>
          </a:xfrm>
          <a:prstGeom prst="rect">
            <a:avLst/>
          </a:prstGeom>
        </p:spPr>
      </p:pic>
      <p:pic>
        <p:nvPicPr>
          <p:cNvPr id="11" name="heritage__us_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95519" y="2670705"/>
            <a:ext cx="609600" cy="609600"/>
          </a:xfrm>
          <a:prstGeom prst="rect">
            <a:avLst/>
          </a:prstGeom>
        </p:spPr>
      </p:pic>
      <p:pic>
        <p:nvPicPr>
          <p:cNvPr id="12" name="architectural__gb_1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38600" y="5894173"/>
            <a:ext cx="609600" cy="609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1000" y="228600"/>
            <a:ext cx="3313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New words: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84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3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4" grpId="0"/>
      <p:bldP spid="6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82" y="-12636"/>
            <a:ext cx="91388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0225" indent="-530225" algn="just">
              <a:tabLst>
                <a:tab pos="530225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Read the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names in 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again and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listen to the recording. Complete the layout of the Temple of Literature – the Imperial Academy.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ttps://s.sachmem.vn/public/images/TA7T1SHS/U6-L2-2-1-phykuhpimbmrsry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41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648200" y="1447800"/>
            <a:ext cx="327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1. Van </a:t>
            </a:r>
            <a:r>
              <a:rPr lang="en-US" sz="28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Mieu</a:t>
            </a:r>
            <a:r>
              <a:rPr lang="en-US" sz="28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Gate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4648200" y="2057400"/>
            <a:ext cx="419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8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Khue</a:t>
            </a:r>
            <a:r>
              <a:rPr lang="en-US" sz="28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Van Pavilion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4648200" y="2590800"/>
            <a:ext cx="373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Thien</a:t>
            </a:r>
            <a:r>
              <a:rPr lang="en-US" sz="28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Quang Tinh Well</a:t>
            </a:r>
            <a:endParaRPr lang="en-US" sz="2800" dirty="0"/>
          </a:p>
        </p:txBody>
      </p:sp>
      <p:sp>
        <p:nvSpPr>
          <p:cNvPr id="13" name="Rectangle 12"/>
          <p:cNvSpPr/>
          <p:nvPr/>
        </p:nvSpPr>
        <p:spPr>
          <a:xfrm>
            <a:off x="4648200" y="3541693"/>
            <a:ext cx="4343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4. Doctors’ stone tablets</a:t>
            </a:r>
            <a:endParaRPr lang="en-US" sz="2800" dirty="0"/>
          </a:p>
        </p:txBody>
      </p:sp>
      <p:sp>
        <p:nvSpPr>
          <p:cNvPr id="14" name="Rectangle 13"/>
          <p:cNvSpPr/>
          <p:nvPr/>
        </p:nvSpPr>
        <p:spPr>
          <a:xfrm>
            <a:off x="4648200" y="4151293"/>
            <a:ext cx="4038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5. The Temple of Literature</a:t>
            </a:r>
            <a:endParaRPr lang="en-US" sz="2800" dirty="0"/>
          </a:p>
        </p:txBody>
      </p:sp>
      <p:pic>
        <p:nvPicPr>
          <p:cNvPr id="3" name="TA7-Unit 6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0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4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27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182" y="-12636"/>
            <a:ext cx="91388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0225" indent="-530225" algn="just">
              <a:tabLst>
                <a:tab pos="530225" algn="l"/>
              </a:tabLst>
            </a:pP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3. With a partner, use the prepositions in the box below to describe the layout of the Temple if Literature – The Imperial Academy. Share your descriptions with the class.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2362200"/>
            <a:ext cx="8763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  <a:latin typeface="Helvetica Neue"/>
              </a:rPr>
              <a:t>in</a:t>
            </a:r>
            <a:br>
              <a:rPr lang="en-US" sz="4800" dirty="0">
                <a:solidFill>
                  <a:srgbClr val="FFFF00"/>
                </a:solidFill>
                <a:latin typeface="Helvetica Neue"/>
              </a:rPr>
            </a:br>
            <a:r>
              <a:rPr lang="en-US" sz="4800" dirty="0">
                <a:solidFill>
                  <a:srgbClr val="FFFF00"/>
                </a:solidFill>
                <a:latin typeface="Helvetica Neue"/>
              </a:rPr>
              <a:t>in front </a:t>
            </a:r>
            <a:r>
              <a:rPr lang="en-US" sz="4800" dirty="0" smtClean="0">
                <a:solidFill>
                  <a:srgbClr val="FFFF00"/>
                </a:solidFill>
                <a:latin typeface="Helvetica Neue"/>
              </a:rPr>
              <a:t>of / at </a:t>
            </a:r>
            <a:r>
              <a:rPr lang="en-US" sz="4800" dirty="0">
                <a:solidFill>
                  <a:srgbClr val="FFFF00"/>
                </a:solidFill>
                <a:latin typeface="Helvetica Neue"/>
              </a:rPr>
              <a:t>the back </a:t>
            </a:r>
            <a:r>
              <a:rPr lang="en-US" sz="4800" dirty="0" smtClean="0">
                <a:solidFill>
                  <a:srgbClr val="FFFF00"/>
                </a:solidFill>
                <a:latin typeface="Helvetica Neue"/>
              </a:rPr>
              <a:t>of</a:t>
            </a:r>
          </a:p>
          <a:p>
            <a:r>
              <a:rPr lang="en-US" sz="4800" dirty="0" smtClean="0">
                <a:solidFill>
                  <a:srgbClr val="FFFF00"/>
                </a:solidFill>
                <a:latin typeface="Helvetica Neue"/>
              </a:rPr>
              <a:t>behind</a:t>
            </a:r>
            <a:r>
              <a:rPr lang="en-US" sz="4800" dirty="0">
                <a:solidFill>
                  <a:srgbClr val="FFFF00"/>
                </a:solidFill>
                <a:latin typeface="Helvetica Neue"/>
              </a:rPr>
              <a:t/>
            </a:r>
            <a:br>
              <a:rPr lang="en-US" sz="4800" dirty="0">
                <a:solidFill>
                  <a:srgbClr val="FFFF00"/>
                </a:solidFill>
                <a:latin typeface="Helvetica Neue"/>
              </a:rPr>
            </a:br>
            <a:r>
              <a:rPr lang="en-US" sz="4800" dirty="0">
                <a:solidFill>
                  <a:srgbClr val="FFFF00"/>
                </a:solidFill>
                <a:latin typeface="Helvetica Neue"/>
              </a:rPr>
              <a:t>in the middle </a:t>
            </a:r>
            <a:r>
              <a:rPr lang="en-US" sz="4800" dirty="0" smtClean="0">
                <a:solidFill>
                  <a:srgbClr val="FFFF00"/>
                </a:solidFill>
                <a:latin typeface="Helvetica Neue"/>
              </a:rPr>
              <a:t>of</a:t>
            </a:r>
          </a:p>
          <a:p>
            <a:r>
              <a:rPr lang="en-US" sz="4800" dirty="0" smtClean="0">
                <a:solidFill>
                  <a:srgbClr val="FFFF00"/>
                </a:solidFill>
                <a:latin typeface="Helvetica Neue"/>
              </a:rPr>
              <a:t>between</a:t>
            </a:r>
            <a:r>
              <a:rPr lang="en-US" sz="4800" dirty="0">
                <a:solidFill>
                  <a:srgbClr val="FFFF00"/>
                </a:solidFill>
                <a:latin typeface="Helvetica Neue"/>
              </a:rPr>
              <a:t/>
            </a:r>
            <a:br>
              <a:rPr lang="en-US" sz="4800" dirty="0">
                <a:solidFill>
                  <a:srgbClr val="FFFF00"/>
                </a:solidFill>
                <a:latin typeface="Helvetica Neue"/>
              </a:rPr>
            </a:br>
            <a:r>
              <a:rPr lang="en-US" sz="4800" dirty="0">
                <a:solidFill>
                  <a:srgbClr val="FFFF00"/>
                </a:solidFill>
                <a:latin typeface="Helvetica Neue"/>
              </a:rPr>
              <a:t>next to</a:t>
            </a:r>
            <a:endParaRPr lang="vi-VN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31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1066800"/>
            <a:ext cx="9067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smtClean="0">
                <a:latin typeface="Open Sans"/>
              </a:rPr>
              <a:t>- Khue </a:t>
            </a:r>
            <a:r>
              <a:rPr lang="en-US" sz="4000" dirty="0">
                <a:latin typeface="Open Sans"/>
              </a:rPr>
              <a:t>Van Pavilion is in front of </a:t>
            </a:r>
            <a:r>
              <a:rPr lang="en-US" sz="4000" dirty="0" err="1" smtClean="0">
                <a:latin typeface="Open Sans"/>
              </a:rPr>
              <a:t>Thien</a:t>
            </a:r>
            <a:r>
              <a:rPr lang="en-US" sz="4000" dirty="0" smtClean="0">
                <a:latin typeface="Open Sans"/>
              </a:rPr>
              <a:t> </a:t>
            </a:r>
            <a:r>
              <a:rPr lang="en-US" sz="4000" dirty="0">
                <a:latin typeface="Open Sans"/>
              </a:rPr>
              <a:t>Quang Tinh Well</a:t>
            </a:r>
            <a:r>
              <a:rPr lang="en-US" sz="4000">
                <a:latin typeface="Open Sans"/>
              </a:rPr>
              <a:t>. </a:t>
            </a:r>
            <a:endParaRPr lang="en-US" sz="4000" smtClean="0">
              <a:latin typeface="Open Sans"/>
            </a:endParaRPr>
          </a:p>
          <a:p>
            <a:r>
              <a:rPr lang="en-US" sz="4000" smtClean="0">
                <a:latin typeface="Open Sans"/>
              </a:rPr>
              <a:t>Van </a:t>
            </a:r>
            <a:r>
              <a:rPr lang="en-US" sz="4000" dirty="0" err="1">
                <a:latin typeface="Open Sans"/>
              </a:rPr>
              <a:t>Mieu</a:t>
            </a:r>
            <a:r>
              <a:rPr lang="en-US" sz="4000" dirty="0">
                <a:latin typeface="Open Sans"/>
              </a:rPr>
              <a:t> is at the back of </a:t>
            </a:r>
            <a:r>
              <a:rPr lang="en-US" sz="4000" dirty="0" err="1">
                <a:latin typeface="Open Sans"/>
              </a:rPr>
              <a:t>Thien</a:t>
            </a:r>
            <a:r>
              <a:rPr lang="en-US" sz="4000" dirty="0">
                <a:latin typeface="Open Sans"/>
              </a:rPr>
              <a:t> Quang Tinh Well.</a:t>
            </a:r>
            <a:endParaRPr lang="vi-VN" sz="4000" dirty="0"/>
          </a:p>
        </p:txBody>
      </p:sp>
      <p:sp>
        <p:nvSpPr>
          <p:cNvPr id="3" name="Rectangle 2"/>
          <p:cNvSpPr/>
          <p:nvPr/>
        </p:nvSpPr>
        <p:spPr>
          <a:xfrm>
            <a:off x="29378" y="152400"/>
            <a:ext cx="3505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0225" indent="-530225" algn="just">
              <a:tabLst>
                <a:tab pos="530225" algn="l"/>
              </a:tabLst>
            </a:pPr>
            <a:r>
              <a:rPr lang="en-US" sz="4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Example:</a:t>
            </a:r>
            <a:endParaRPr lang="en-US" sz="4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92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ranges Oranges? or Orange Orange? – Life: The integration of Science from  Everyday Experi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44196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Juicy Roasted Chicken Recipe | Allrecip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Juicy Roasted Chicken Recipe | Allrecip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Juicy Roasted Chicken Recipe | Allrecipe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Juicy Roasted Chicken Recipe | Allrecipe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685800"/>
            <a:ext cx="4114800" cy="3314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5175" y="4267200"/>
            <a:ext cx="32578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/>
              <a:t>Orange</a:t>
            </a:r>
          </a:p>
          <a:p>
            <a:r>
              <a:rPr lang="en-US" sz="5400"/>
              <a:t>/ˈɔːrɪndʒ/</a:t>
            </a:r>
          </a:p>
          <a:p>
            <a:endParaRPr lang="en-US" sz="5400" smtClean="0"/>
          </a:p>
          <a:p>
            <a:endParaRPr lang="en-US" sz="5400"/>
          </a:p>
        </p:txBody>
      </p:sp>
      <p:sp>
        <p:nvSpPr>
          <p:cNvPr id="9" name="TextBox 8"/>
          <p:cNvSpPr txBox="1"/>
          <p:nvPr/>
        </p:nvSpPr>
        <p:spPr>
          <a:xfrm>
            <a:off x="5456066" y="4267200"/>
            <a:ext cx="29562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/>
              <a:t>Chicken</a:t>
            </a:r>
          </a:p>
          <a:p>
            <a:r>
              <a:rPr lang="en-US" sz="5400"/>
              <a:t>/ˈtʃɪkɪn/</a:t>
            </a:r>
          </a:p>
        </p:txBody>
      </p:sp>
    </p:spTree>
    <p:extLst>
      <p:ext uri="{BB962C8B-B14F-4D97-AF65-F5344CB8AC3E}">
        <p14:creationId xmlns:p14="http://schemas.microsoft.com/office/powerpoint/2010/main" val="407947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c-pht-m-ting-Anh-cng-Langmaster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0"/>
            <a:ext cx="8763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3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lic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1569</TotalTime>
  <Words>486</Words>
  <Application>Microsoft Office PowerPoint</Application>
  <PresentationFormat>On-screen Show (4:3)</PresentationFormat>
  <Paragraphs>196</Paragraphs>
  <Slides>18</Slides>
  <Notes>3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Bacninhpro</dc:creator>
  <cp:lastModifiedBy>Nguyễn Hữu Vĩnh</cp:lastModifiedBy>
  <cp:revision>150</cp:revision>
  <dcterms:created xsi:type="dcterms:W3CDTF">2017-02-11T13:35:40Z</dcterms:created>
  <dcterms:modified xsi:type="dcterms:W3CDTF">2021-11-16T02:23:54Z</dcterms:modified>
</cp:coreProperties>
</file>