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308" r:id="rId5"/>
    <p:sldId id="262" r:id="rId6"/>
    <p:sldId id="309" r:id="rId7"/>
    <p:sldId id="268" r:id="rId8"/>
    <p:sldId id="265" r:id="rId9"/>
    <p:sldId id="288" r:id="rId10"/>
    <p:sldId id="291" r:id="rId11"/>
    <p:sldId id="292" r:id="rId12"/>
    <p:sldId id="293" r:id="rId13"/>
    <p:sldId id="295" r:id="rId14"/>
    <p:sldId id="297" r:id="rId15"/>
    <p:sldId id="310" r:id="rId16"/>
    <p:sldId id="266" r:id="rId17"/>
    <p:sldId id="312" r:id="rId18"/>
    <p:sldId id="272" r:id="rId19"/>
    <p:sldId id="311" r:id="rId20"/>
    <p:sldId id="300" r:id="rId21"/>
    <p:sldId id="299" r:id="rId22"/>
    <p:sldId id="298" r:id="rId23"/>
    <p:sldId id="313" r:id="rId24"/>
    <p:sldId id="284" r:id="rId25"/>
    <p:sldId id="302" r:id="rId26"/>
    <p:sldId id="303" r:id="rId27"/>
    <p:sldId id="301" r:id="rId28"/>
    <p:sldId id="314" r:id="rId29"/>
    <p:sldId id="304" r:id="rId30"/>
    <p:sldId id="315" r:id="rId31"/>
    <p:sldId id="305" r:id="rId32"/>
    <p:sldId id="306" r:id="rId33"/>
    <p:sldId id="316" r:id="rId34"/>
    <p:sldId id="307" r:id="rId35"/>
    <p:sldId id="317" r:id="rId36"/>
    <p:sldId id="276" r:id="rId3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22" y="-4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7E9B-636D-45ED-9951-7593DAC16125}" type="datetimeFigureOut">
              <a:rPr lang="en-US" smtClean="0"/>
              <a:pPr/>
              <a:t>24/11/2022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920F3-B9BE-41C6-B804-F2DB1D2625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7E9B-636D-45ED-9951-7593DAC16125}" type="datetimeFigureOut">
              <a:rPr lang="en-US" smtClean="0"/>
              <a:pPr/>
              <a:t>24/11/2022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920F3-B9BE-41C6-B804-F2DB1D2625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7E9B-636D-45ED-9951-7593DAC16125}" type="datetimeFigureOut">
              <a:rPr lang="en-US" smtClean="0"/>
              <a:pPr/>
              <a:t>24/11/2022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920F3-B9BE-41C6-B804-F2DB1D2625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7E9B-636D-45ED-9951-7593DAC16125}" type="datetimeFigureOut">
              <a:rPr lang="en-US" smtClean="0"/>
              <a:pPr/>
              <a:t>24/11/2022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920F3-B9BE-41C6-B804-F2DB1D2625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7E9B-636D-45ED-9951-7593DAC16125}" type="datetimeFigureOut">
              <a:rPr lang="en-US" smtClean="0"/>
              <a:pPr/>
              <a:t>24/11/2022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920F3-B9BE-41C6-B804-F2DB1D2625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7E9B-636D-45ED-9951-7593DAC16125}" type="datetimeFigureOut">
              <a:rPr lang="en-US" smtClean="0"/>
              <a:pPr/>
              <a:t>24/11/2022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920F3-B9BE-41C6-B804-F2DB1D2625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7E9B-636D-45ED-9951-7593DAC16125}" type="datetimeFigureOut">
              <a:rPr lang="en-US" smtClean="0"/>
              <a:pPr/>
              <a:t>24/11/2022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920F3-B9BE-41C6-B804-F2DB1D2625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7E9B-636D-45ED-9951-7593DAC16125}" type="datetimeFigureOut">
              <a:rPr lang="en-US" smtClean="0"/>
              <a:pPr/>
              <a:t>24/11/2022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920F3-B9BE-41C6-B804-F2DB1D2625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7E9B-636D-45ED-9951-7593DAC16125}" type="datetimeFigureOut">
              <a:rPr lang="en-US" smtClean="0"/>
              <a:pPr/>
              <a:t>24/11/2022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920F3-B9BE-41C6-B804-F2DB1D2625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7E9B-636D-45ED-9951-7593DAC16125}" type="datetimeFigureOut">
              <a:rPr lang="en-US" smtClean="0"/>
              <a:pPr/>
              <a:t>24/11/2022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920F3-B9BE-41C6-B804-F2DB1D2625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7E9B-636D-45ED-9951-7593DAC16125}" type="datetimeFigureOut">
              <a:rPr lang="en-US" smtClean="0"/>
              <a:pPr/>
              <a:t>24/11/2022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920F3-B9BE-41C6-B804-F2DB1D2625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57E9B-636D-45ED-9951-7593DAC16125}" type="datetimeFigureOut">
              <a:rPr lang="en-US" smtClean="0"/>
              <a:pPr/>
              <a:t>24/11/2022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920F3-B9BE-41C6-B804-F2DB1D2625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400348" y="2225501"/>
            <a:ext cx="13334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2" descr="Top 150 Hình Nền Máy Tính Đẹp Nhất Thế Giới 3D Cực Đẹp, 40 Hình Nền 3D Ý  Tưở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084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822888" y="400051"/>
            <a:ext cx="74982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-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ĐÀO TẠO ĐẠI LỘC</a:t>
            </a:r>
          </a:p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THCS TRẦN HƯNG ĐẠO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2375543"/>
            <a:ext cx="1120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CHÀO MỪNG QUÝ THẦY CÔ VỀ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THAM DỰ BUỔI SINH HOẠT!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5139" y="4108310"/>
            <a:ext cx="44100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TỔ: SỬ - ĐỊA – NGHỆ THUẬT</a:t>
            </a:r>
            <a:endParaRPr lang="en-US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09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0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724400" y="6858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52400" y="1133985"/>
            <a:ext cx="8839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 </a:t>
            </a:r>
            <a:r>
              <a:rPr lang="en-US" sz="2400" dirty="0" smtClean="0"/>
              <a:t>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tòi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xin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nhằm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2: HS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4: HS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sung.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5: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09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0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724400" y="6858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962400" y="74295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04800" y="570310"/>
            <a:ext cx="88392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HS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thoả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mãn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-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-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HS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gũi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HS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kênh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kênh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kênh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kênh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hay qua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HS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thuẫn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HS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09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0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724400" y="6858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33400" y="342901"/>
            <a:ext cx="8305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2-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HS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HS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tuỳ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-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não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HS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HS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mới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,..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724400" y="6858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312544"/>
              </p:ext>
            </p:extLst>
          </p:nvPr>
        </p:nvGraphicFramePr>
        <p:xfrm>
          <a:off x="481426" y="1089757"/>
          <a:ext cx="8464177" cy="394335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232532"/>
                <a:gridCol w="4231645"/>
              </a:tblGrid>
              <a:tr h="2628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Hoạt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động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GV</a:t>
                      </a:r>
                      <a:endParaRPr lang="en-US" sz="15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Hoạt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động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HS</a:t>
                      </a:r>
                      <a:endParaRPr lang="en-US" sz="15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6804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Giai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đoạn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1: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Giai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đoạn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chuẩn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bị</a:t>
                      </a:r>
                      <a:endParaRPr lang="en-US" sz="15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Xác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định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mục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tiêu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trọng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tâm</a:t>
                      </a:r>
                      <a:endParaRPr lang="en-US" sz="15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Phân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tích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đưa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ra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THCVĐ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Dự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kiến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kết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quả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HS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có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thể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đưa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ra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khi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GQVĐ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Giai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đoạn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2: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Thực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hiện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PP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Đưa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ra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THCVĐ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Tổ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hướng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dẫn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HS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phát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hiện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ra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vấn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đề</a:t>
                      </a:r>
                      <a:endParaRPr lang="en-US" sz="15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Khái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quát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hóa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hệ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thống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hóa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lại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những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tri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thức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mà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HS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đưa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ra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trong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quá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trình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GQVĐ</a:t>
                      </a:r>
                      <a:endParaRPr lang="en-US" sz="15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Phân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tích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THCVĐ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phát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biểu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vấn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đề</a:t>
                      </a:r>
                      <a:endParaRPr lang="en-US" sz="15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Tìm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cách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thức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để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GQVĐ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đó</a:t>
                      </a:r>
                      <a:endParaRPr lang="en-US" sz="15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Tìm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tòi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cách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kiểm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tra</a:t>
                      </a:r>
                      <a:r>
                        <a:rPr lang="en-US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xem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cách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GQVĐ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đó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đúng</a:t>
                      </a:r>
                      <a:r>
                        <a:rPr lang="en-US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hay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sai</a:t>
                      </a:r>
                      <a:endParaRPr lang="en-US" sz="15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Lĩnh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hội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những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tri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thức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vừa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tìm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được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vận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dụng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để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giải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quyết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những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bài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tập</a:t>
                      </a:r>
                      <a:r>
                        <a:rPr lang="en-US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khác</a:t>
                      </a:r>
                      <a:endParaRPr lang="en-US" sz="15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72567" y="147191"/>
            <a:ext cx="8464177" cy="107721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3 -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Hình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thành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năng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lực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để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phát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hiện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kiến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thức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được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thực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hiện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qua 2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giai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đoạn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thông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qua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hoạt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động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của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giáo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viên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học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724400" y="6858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5715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 rot="2940077">
            <a:off x="-1002904" y="-4328319"/>
            <a:ext cx="92869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vert="eaVert" wrap="square" lIns="67666" tIns="33833" rIns="67666" bIns="33833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457200" y="342901"/>
            <a:ext cx="8305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4.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dắt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xúc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thoả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mãn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vốn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song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vẫn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657224"/>
            <a:ext cx="8153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xuyên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tò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mò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dõi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dắt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cũ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3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292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406400" y="438150"/>
            <a:ext cx="8534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gốc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loài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  GV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 Theo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con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gốc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Vượn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 Do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vượn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tò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mò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Vượn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nhờ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448092"/>
            <a:ext cx="838200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18 :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ngoặt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kỷ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kỷ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X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ngoặt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Nam.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kỷ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nổ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ngoặt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song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kỷ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X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ngoặt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chắc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chắn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dõi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ngoặt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kỷ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?  Qua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thắng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Bạch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Đằng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Ngô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938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dứt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vĩnh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viễn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kỷ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lâu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ta).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6020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28600" y="44136"/>
            <a:ext cx="8915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trao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thầy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nhằm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ngắn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xúc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 GV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dắt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gián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trừu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tiễn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…)</a:t>
            </a:r>
          </a:p>
          <a:p>
            <a:pPr algn="just"/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       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09593"/>
            <a:ext cx="8458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gốc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loài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algn="just"/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vượn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vượn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nắm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ban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vượn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?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ban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? (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, do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dàng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Vượn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buộc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chi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chi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lưng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vượn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? </a:t>
            </a:r>
          </a:p>
        </p:txBody>
      </p:sp>
      <p:pic>
        <p:nvPicPr>
          <p:cNvPr id="3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9064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09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0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914400" y="342901"/>
            <a:ext cx="7620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PHÒNG: GD - ĐT ĐẠI LỘC</a:t>
            </a:r>
          </a:p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TRƯỜNG: THCS TRẦN HƯNG ĐẠO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190166" y="1449614"/>
            <a:ext cx="306846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CHUYÊN ĐỀ:</a:t>
            </a:r>
            <a:endParaRPr 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33400" y="2228850"/>
            <a:ext cx="83058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en-US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2114551"/>
            <a:ext cx="9067800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ĐA DẠNG CÁC PHƯƠNG PHÁP GIẢNG DẠY 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</a:p>
          <a:p>
            <a:r>
              <a:rPr lang="en-US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HỌC </a:t>
            </a:r>
            <a:r>
              <a:rPr lang="en-US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SINH PHÁT HIỆN KIẾN THỨC Ở 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BỘ </a:t>
            </a:r>
            <a:r>
              <a:rPr lang="en-US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MÔN 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LỊCH </a:t>
            </a:r>
            <a:r>
              <a:rPr lang="en-US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SỬ LỚP 6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09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0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486228" y="361950"/>
            <a:ext cx="8534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6: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thủy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1-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kim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lâu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ven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lúc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ở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ven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ven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?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ven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canh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…,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ven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do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ven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yếu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29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09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0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04800" y="274997"/>
            <a:ext cx="8534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6-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so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29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457200" y="44136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6: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           1.Sự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(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tộc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15: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). Ban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dàng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kiếm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non con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do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con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cha (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lượm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trọt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nuôi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sồng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do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   </a:t>
            </a:r>
          </a:p>
        </p:txBody>
      </p:sp>
    </p:spTree>
    <p:extLst>
      <p:ext uri="{BB962C8B-B14F-4D97-AF65-F5344CB8AC3E}">
        <p14:creationId xmlns:p14="http://schemas.microsoft.com/office/powerpoint/2010/main" val="326629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742950"/>
            <a:ext cx="7696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tóm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GV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ngắn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dắt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thầy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dàng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  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1515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09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0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57201" y="249854"/>
            <a:ext cx="845457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7-Phương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miêu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kênh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kênh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miêu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kênh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Kênh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12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li –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 La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tê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trúc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8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Mỹ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Pa)….,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miêu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trúc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kênh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? Theo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miêu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kênh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09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0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33400" y="570309"/>
            <a:ext cx="82296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kỷ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VII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kỷ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miêu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tộc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buổi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2882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09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0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62190" y="657224"/>
            <a:ext cx="85344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):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lúc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GV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soát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xảy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2882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81000" y="228601"/>
            <a:ext cx="86106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?...)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382882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578784"/>
            <a:ext cx="8305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phê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đòi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tòi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dượt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sưu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tầm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6245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09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914400" y="149461"/>
            <a:ext cx="739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IV. </a:t>
            </a:r>
            <a:r>
              <a:rPr lang="en-US" sz="2400" b="1" u="sng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KẾT QUẢ THỰC HIỆN GIẢI PHÁP:</a:t>
            </a:r>
            <a:endParaRPr lang="en-US" sz="2400" u="sng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600" y="514511"/>
            <a:ext cx="8763000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300" b="1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3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3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3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>
                <a:latin typeface="Times New Roman" pitchFamily="18" charset="0"/>
                <a:cs typeface="Times New Roman" pitchFamily="18" charset="0"/>
              </a:rPr>
              <a:t>sinh</a:t>
            </a:r>
            <a:endParaRPr lang="en-US" sz="2300" dirty="0">
              <a:latin typeface="Times New Roman" pitchFamily="18" charset="0"/>
              <a:cs typeface="Times New Roman" pitchFamily="18" charset="0"/>
            </a:endParaRPr>
          </a:p>
          <a:p>
            <a:pPr marL="58738" indent="-58738">
              <a:buFontTx/>
              <a:buChar char="-"/>
            </a:pP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HS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nhằm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→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HS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→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Góp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nếp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nhạy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linh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lâu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ở HS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300" dirty="0">
              <a:latin typeface="Times New Roman" pitchFamily="18" charset="0"/>
              <a:cs typeface="Times New Roman" pitchFamily="18" charset="0"/>
            </a:endParaRPr>
          </a:p>
          <a:p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1219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750455" y="277498"/>
            <a:ext cx="28262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I. 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ĐẶT VẤN ĐỀ:</a:t>
            </a:r>
            <a:endParaRPr kumimoji="0" lang="en-US" sz="2800" b="0" i="0" u="sng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1314450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66700" y="743480"/>
            <a:ext cx="88773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,...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HS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vi,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qua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đắn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lai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575786"/>
            <a:ext cx="84582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ham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mê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niềm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nổ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 HS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hăng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say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tri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miễn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cưỡng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 Do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sâu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lâu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7617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09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0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33400" y="457200"/>
            <a:ext cx="82296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600" b="1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viên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GV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dung,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…),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trật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HS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thuận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GV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quát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GV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SGK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cứng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khô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khan.</a:t>
            </a:r>
          </a:p>
        </p:txBody>
      </p:sp>
    </p:spTree>
    <p:extLst>
      <p:ext uri="{BB962C8B-B14F-4D97-AF65-F5344CB8AC3E}">
        <p14:creationId xmlns:p14="http://schemas.microsoft.com/office/powerpoint/2010/main" val="281219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09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0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845457" y="219521"/>
            <a:ext cx="739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IV. </a:t>
            </a:r>
            <a:r>
              <a:rPr lang="en-US" sz="2400" b="1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KẾT QUẢ THỰC HIỆN GIẢI PHÁP:</a:t>
            </a:r>
            <a:endParaRPr lang="en-US" sz="2400" u="sng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46885" y="655871"/>
            <a:ext cx="861806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Qua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6.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chuỗi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thầy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nhằm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minh,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).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đòi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ý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1219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657224"/>
            <a:ext cx="8534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đòi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nắm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thường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xuyên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qui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1137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09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0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11629" y="311409"/>
            <a:ext cx="80391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nay,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góp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nâng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huy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19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657224"/>
            <a:ext cx="82296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Qua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tòi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khăn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chắc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chắn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thầy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góp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Xin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cám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ơn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!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9076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D:\hinh\img-1307716794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-228600" y="2114551"/>
            <a:ext cx="96012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CHÚC QUÝ THẦY CÔ SỨC KHỎE, HẠNH PHÚC.</a:t>
            </a:r>
            <a:endParaRPr lang="en-US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5900" y="133350"/>
            <a:ext cx="878341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nay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vẫn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lung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túng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nhạy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bén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qua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tòi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trao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THCS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Hưng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Đạo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xin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600" b="1" i="1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600" b="1" i="1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6”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2323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773555" y="-85294"/>
            <a:ext cx="38647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II.</a:t>
            </a:r>
            <a:r>
              <a:rPr kumimoji="0" lang="en-US" sz="3200" b="1" i="0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THỰC TRẠNG</a:t>
            </a:r>
            <a:r>
              <a:rPr kumimoji="0" lang="en-US" sz="3200" b="1" i="0" u="sng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en-US" sz="3200" b="0" i="0" u="sng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800" y="540276"/>
            <a:ext cx="640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 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3200" b="1" dirty="0"/>
              <a:t> </a:t>
            </a:r>
            <a:r>
              <a:rPr lang="en-US" sz="32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32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2467" y="1078885"/>
            <a:ext cx="89916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 </a:t>
            </a:r>
            <a:r>
              <a:rPr lang="en-US" sz="2400" dirty="0" smtClean="0"/>
              <a:t> - 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Ở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 so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linh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nạp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móc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mơ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hồ.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khá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chương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THCS.</a:t>
            </a:r>
          </a:p>
          <a:p>
            <a:pPr algn="just"/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hưng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869043"/>
            <a:ext cx="82296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cứng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nhằm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miêu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….)</a:t>
            </a:r>
          </a:p>
          <a:p>
            <a:pPr algn="just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xâu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chuổi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do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5258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09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0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57200" y="3086100"/>
            <a:ext cx="830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85800" y="285750"/>
            <a:ext cx="79248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sz="36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Đối </a:t>
            </a:r>
            <a:r>
              <a:rPr lang="en-US" sz="36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6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smtClean="0"/>
              <a:t>    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- Ở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6,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miêu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xâu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chuỗi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lúng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túng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sâu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09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0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28600" y="171451"/>
            <a:ext cx="8763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III. </a:t>
            </a:r>
            <a:r>
              <a:rPr lang="en-US" sz="2400" b="1" u="sng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BIỆN PHÁP THỰC HIỆN:</a:t>
            </a:r>
            <a:endParaRPr lang="en-US" sz="2400" u="sng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smtClean="0"/>
              <a:t>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tuân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thủ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 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  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đòi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quyết.Thông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song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76400" cy="114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09" name="Picture 5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691438" y="-138113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0" name="Picture 6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38113" y="3690938"/>
            <a:ext cx="13144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9111" name="Picture 7" descr="POINSE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7239000" y="3846910"/>
            <a:ext cx="1905000" cy="129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724400" y="6858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639036"/>
              </p:ext>
            </p:extLst>
          </p:nvPr>
        </p:nvGraphicFramePr>
        <p:xfrm>
          <a:off x="381000" y="410425"/>
          <a:ext cx="8382003" cy="43744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955"/>
                <a:gridCol w="1659693"/>
                <a:gridCol w="835342"/>
                <a:gridCol w="1659693"/>
                <a:gridCol w="1661160"/>
                <a:gridCol w="1661160"/>
              </a:tblGrid>
              <a:tr h="28752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Mức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độ</a:t>
                      </a:r>
                      <a:endParaRPr lang="en-US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Tổ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thực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hiện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hoạt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động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GV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HS</a:t>
                      </a:r>
                      <a:endParaRPr lang="en-US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237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Tạo tình huống</a:t>
                      </a:r>
                      <a:endParaRPr lang="en-US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Tìm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giải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pháp</a:t>
                      </a:r>
                      <a:endParaRPr lang="en-US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Thực hiện giải pháp</a:t>
                      </a:r>
                      <a:endParaRPr lang="en-US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Kết luận, phát triển vấn đề</a:t>
                      </a:r>
                      <a:endParaRPr lang="en-US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</a:tr>
              <a:tr h="6721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GV nêu cách GQVĐ</a:t>
                      </a:r>
                      <a:endParaRPr lang="en-US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HS thực hiện, GV hướng dẫn</a:t>
                      </a:r>
                      <a:endParaRPr lang="en-US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GV đánh giá kết quả làm việc của HS</a:t>
                      </a:r>
                      <a:endParaRPr lang="en-US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</a:tr>
              <a:tr h="662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GV gợi ý để HS tìm ra cách GQVĐ</a:t>
                      </a:r>
                      <a:endParaRPr lang="en-US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HS thực hiện, GV giúp đỡ khi cần</a:t>
                      </a:r>
                      <a:endParaRPr lang="en-US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GV và HS cùng đánh giá</a:t>
                      </a:r>
                      <a:endParaRPr lang="en-US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</a:tr>
              <a:tr h="9960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GV cung cấp thông tin tạo tình huống</a:t>
                      </a:r>
                      <a:endParaRPr lang="en-US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HS tự lực đề xuất các giả thuyết và lựa chọn các giải pháp</a:t>
                      </a:r>
                      <a:endParaRPr lang="en-US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HS thực hiện kế hoạch giải quyết vấn đề</a:t>
                      </a:r>
                      <a:endParaRPr lang="en-US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GV và HS cùng đánh giá</a:t>
                      </a:r>
                      <a:endParaRPr lang="en-US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</a:tr>
              <a:tr h="12322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HS tự lực phát hiện vấn đề nảy sinh trong hoàn cảnh của mình hoặc của cộng đồng</a:t>
                      </a:r>
                      <a:endParaRPr lang="en-US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HS lựa chọn vấn đề giải quyết</a:t>
                      </a:r>
                      <a:endParaRPr lang="en-US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HS tự đề xuất ra giả thuyết, xây dựng kế hoạch giải</a:t>
                      </a:r>
                      <a:endParaRPr lang="en-US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HS thực hiện kế hoạch giải</a:t>
                      </a:r>
                      <a:endParaRPr lang="en-US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HS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tự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đánh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giá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chất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lượng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hiệu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quả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việc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GQVĐ</a:t>
                      </a:r>
                      <a:endParaRPr lang="en-US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7495" marR="27495" marT="20621" marB="20621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</TotalTime>
  <Words>3492</Words>
  <Application>Microsoft Office PowerPoint</Application>
  <PresentationFormat>On-screen Show (16:9)</PresentationFormat>
  <Paragraphs>161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Uti</dc:creator>
  <cp:lastModifiedBy>Admin</cp:lastModifiedBy>
  <cp:revision>83</cp:revision>
  <dcterms:created xsi:type="dcterms:W3CDTF">2014-04-02T12:41:28Z</dcterms:created>
  <dcterms:modified xsi:type="dcterms:W3CDTF">2022-11-24T04:24:28Z</dcterms:modified>
</cp:coreProperties>
</file>